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256" r:id="rId5"/>
    <p:sldId id="257" r:id="rId6"/>
    <p:sldId id="258" r:id="rId7"/>
    <p:sldId id="259" r:id="rId8"/>
    <p:sldId id="260" r:id="rId9"/>
    <p:sldId id="261" r:id="rId10"/>
    <p:sldId id="262" r:id="rId11"/>
    <p:sldId id="263" r:id="rId12"/>
    <p:sldId id="264" r:id="rId13"/>
    <p:sldId id="267" r:id="rId14"/>
    <p:sldId id="265" r:id="rId15"/>
    <p:sldId id="266" r:id="rId16"/>
  </p:sldIdLst>
  <p:sldSz cx="12192000" cy="6858000"/>
  <p:notesSz cx="6858000" cy="9144000"/>
  <p:custDataLst>
    <p:tags r:id="rId1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2703" autoAdjust="0"/>
  </p:normalViewPr>
  <p:slideViewPr>
    <p:cSldViewPr snapToGrid="0">
      <p:cViewPr varScale="1">
        <p:scale>
          <a:sx n="56" d="100"/>
          <a:sy n="56" d="100"/>
        </p:scale>
        <p:origin x="10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CF24C0-4703-4E34-B860-C2E17C5E6090}" type="datetimeFigureOut">
              <a:rPr lang="en-IN" smtClean="0"/>
              <a:t>20-05-2020</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2917E2-8805-48CD-987F-591016EC394C}" type="slidenum">
              <a:rPr lang="en-IN" smtClean="0"/>
              <a:t>‹#›</a:t>
            </a:fld>
            <a:endParaRPr lang="en-IN"/>
          </a:p>
        </p:txBody>
      </p:sp>
    </p:spTree>
    <p:extLst>
      <p:ext uri="{BB962C8B-B14F-4D97-AF65-F5344CB8AC3E}">
        <p14:creationId xmlns:p14="http://schemas.microsoft.com/office/powerpoint/2010/main" val="3692663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Hello, and welcome to today’s presentation on the policy proposal for managing medication errors. This presentation has been designed to give you, the stakeholders, all the relevant information about the need for an institutional policy that will reduce medication errors at Mercy Medical Center. We will also discuss the scope of the proposal, strategies to resolve medication errors, and stakeholder involvement in the implementation of these strategies. </a:t>
            </a:r>
            <a:endParaRPr lang="en-IN" sz="1200" kern="1200" dirty="0">
              <a:solidFill>
                <a:schemeClr val="tx1"/>
              </a:solidFill>
              <a:effectLst/>
              <a:latin typeface="+mn-lt"/>
              <a:ea typeface="+mn-ea"/>
              <a:cs typeface="+mn-cs"/>
            </a:endParaRPr>
          </a:p>
          <a:p>
            <a:endParaRPr lang="en-IN" dirty="0"/>
          </a:p>
        </p:txBody>
      </p:sp>
      <p:sp>
        <p:nvSpPr>
          <p:cNvPr id="4" name="Slide Number Placeholder 3"/>
          <p:cNvSpPr>
            <a:spLocks noGrp="1"/>
          </p:cNvSpPr>
          <p:nvPr>
            <p:ph type="sldNum" sz="quarter" idx="5"/>
          </p:nvPr>
        </p:nvSpPr>
        <p:spPr/>
        <p:txBody>
          <a:bodyPr/>
          <a:lstStyle/>
          <a:p>
            <a:fld id="{C42917E2-8805-48CD-987F-591016EC394C}" type="slidenum">
              <a:rPr lang="en-IN" smtClean="0"/>
              <a:t>1</a:t>
            </a:fld>
            <a:endParaRPr lang="en-IN"/>
          </a:p>
        </p:txBody>
      </p:sp>
    </p:spTree>
    <p:extLst>
      <p:ext uri="{BB962C8B-B14F-4D97-AF65-F5344CB8AC3E}">
        <p14:creationId xmlns:p14="http://schemas.microsoft.com/office/powerpoint/2010/main" val="2106738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is an outline of the presentation. We will begin by understanding the features of the policy on managing medication errors. Then, we will look at who the stakeholders are as well as two strategies to resolve medication errors. Next, we will discuss the guidelines for implementing evidence-based strategies. Finally, we will look at the stakeholder involvement in implementing these strategies.</a:t>
            </a:r>
            <a:endParaRPr lang="en-IN"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 </a:t>
            </a:r>
            <a:endParaRPr lang="en-IN" dirty="0"/>
          </a:p>
        </p:txBody>
      </p:sp>
      <p:sp>
        <p:nvSpPr>
          <p:cNvPr id="4" name="Slide Number Placeholder 3"/>
          <p:cNvSpPr>
            <a:spLocks noGrp="1"/>
          </p:cNvSpPr>
          <p:nvPr>
            <p:ph type="sldNum" sz="quarter" idx="5"/>
          </p:nvPr>
        </p:nvSpPr>
        <p:spPr/>
        <p:txBody>
          <a:bodyPr/>
          <a:lstStyle/>
          <a:p>
            <a:fld id="{C42917E2-8805-48CD-987F-591016EC394C}" type="slidenum">
              <a:rPr lang="en-IN" smtClean="0"/>
              <a:t>2</a:t>
            </a:fld>
            <a:endParaRPr lang="en-IN"/>
          </a:p>
        </p:txBody>
      </p:sp>
    </p:spTree>
    <p:extLst>
      <p:ext uri="{BB962C8B-B14F-4D97-AF65-F5344CB8AC3E}">
        <p14:creationId xmlns:p14="http://schemas.microsoft.com/office/powerpoint/2010/main" val="2351794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The policy guidelines presented here comply with state and federal laws. </a:t>
            </a:r>
            <a:r>
              <a:rPr lang="en-IN" dirty="0" err="1"/>
              <a:t>Centers</a:t>
            </a:r>
            <a:r>
              <a:rPr lang="en-IN" dirty="0"/>
              <a:t> for Medicare &amp; Medicaid Services mandates the implementation of evidence-based initiatives to improve the quality of health care by analysing the condition of patient safety and managing medication errors (</a:t>
            </a:r>
            <a:r>
              <a:rPr lang="en-IN" dirty="0" err="1"/>
              <a:t>Centers</a:t>
            </a:r>
            <a:r>
              <a:rPr lang="en-IN" dirty="0"/>
              <a:t> for Medicare &amp; Medicaid Services, 2017). Mercy Medical </a:t>
            </a:r>
            <a:r>
              <a:rPr lang="en-IN" dirty="0" err="1"/>
              <a:t>Center</a:t>
            </a:r>
            <a:r>
              <a:rPr lang="en-IN" dirty="0"/>
              <a:t> intends to regularly conduct a thorough analysis of medication error trends as a quality measure and to identify gaps in existing medical processes. To comply with the Code of Maryland Regulations, the hospital will conduct training sessions to educate and train health care professionals such as doctors, nurses, and hospital support staff to manage and minimize medication errors. An internal staff committee will be formed to regularly review patient safety standards. The hospital will also encourage timely and accurate reporting of medication errors, which would help in trend analysis of these errors (Code of Maryland Regulations, n.d.). As per the new policy, the hospital will install automated dispensing cabinets to efficiently manage medication and to reduce dispensing-related medication errors (</a:t>
            </a:r>
            <a:r>
              <a:rPr lang="en-IN" dirty="0" err="1"/>
              <a:t>Darwesh</a:t>
            </a:r>
            <a:r>
              <a:rPr lang="en-IN" dirty="0"/>
              <a:t>,</a:t>
            </a:r>
            <a:r>
              <a:rPr lang="en-US" sz="1200" dirty="0">
                <a:latin typeface="Verdana" panose="020B0604030504040204" pitchFamily="34" charset="0"/>
                <a:ea typeface="Verdana" panose="020B0604030504040204" pitchFamily="34" charset="0"/>
                <a:cs typeface="Verdana" panose="020B0604030504040204" pitchFamily="34" charset="0"/>
              </a:rPr>
              <a:t> </a:t>
            </a:r>
            <a:r>
              <a:rPr lang="en-US" sz="1200" dirty="0" err="1">
                <a:latin typeface="Verdana" panose="020B0604030504040204" pitchFamily="34" charset="0"/>
                <a:ea typeface="Verdana" panose="020B0604030504040204" pitchFamily="34" charset="0"/>
                <a:cs typeface="Verdana" panose="020B0604030504040204" pitchFamily="34" charset="0"/>
              </a:rPr>
              <a:t>Machudo</a:t>
            </a:r>
            <a:r>
              <a:rPr lang="en-US" sz="1200" dirty="0">
                <a:latin typeface="Verdana" panose="020B0604030504040204" pitchFamily="34" charset="0"/>
                <a:ea typeface="Verdana" panose="020B0604030504040204" pitchFamily="34" charset="0"/>
                <a:cs typeface="Verdana" panose="020B0604030504040204" pitchFamily="34" charset="0"/>
              </a:rPr>
              <a:t>, &amp; John, </a:t>
            </a:r>
            <a:r>
              <a:rPr lang="en-IN" dirty="0"/>
              <a:t>2017).</a:t>
            </a:r>
          </a:p>
        </p:txBody>
      </p:sp>
      <p:sp>
        <p:nvSpPr>
          <p:cNvPr id="4" name="Slide Number Placeholder 3"/>
          <p:cNvSpPr>
            <a:spLocks noGrp="1"/>
          </p:cNvSpPr>
          <p:nvPr>
            <p:ph type="sldNum" sz="quarter" idx="5"/>
          </p:nvPr>
        </p:nvSpPr>
        <p:spPr/>
        <p:txBody>
          <a:bodyPr/>
          <a:lstStyle/>
          <a:p>
            <a:fld id="{C42917E2-8805-48CD-987F-591016EC394C}" type="slidenum">
              <a:rPr lang="en-IN" smtClean="0"/>
              <a:t>3</a:t>
            </a:fld>
            <a:endParaRPr lang="en-IN"/>
          </a:p>
        </p:txBody>
      </p:sp>
    </p:spTree>
    <p:extLst>
      <p:ext uri="{BB962C8B-B14F-4D97-AF65-F5344CB8AC3E}">
        <p14:creationId xmlns:p14="http://schemas.microsoft.com/office/powerpoint/2010/main" val="1936984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Medication errors can endanger patient safety and public health. Medication errors can cause significant harm to patients and endanger their lives. From 2015 to 2016, Mercy Medical </a:t>
            </a:r>
            <a:r>
              <a:rPr lang="en-IN" dirty="0" err="1"/>
              <a:t>Center</a:t>
            </a:r>
            <a:r>
              <a:rPr lang="en-IN" dirty="0"/>
              <a:t> has seen a 50% increase in medication errors in its medical and surgery units. Medication error incidents need additional care interventions and resources, which could lead to an increase in expense for medical practitioners and a decrease in the efficiency of health care services. Medication error incidents could also negatively affect the hospital’s reputation. Managing medication errors ensures patient safety and reduces potential risks to a patient’s life, thereby reflecting high-quality patient care (Kavanagh, 2017).</a:t>
            </a:r>
          </a:p>
        </p:txBody>
      </p:sp>
      <p:sp>
        <p:nvSpPr>
          <p:cNvPr id="4" name="Slide Number Placeholder 3"/>
          <p:cNvSpPr>
            <a:spLocks noGrp="1"/>
          </p:cNvSpPr>
          <p:nvPr>
            <p:ph type="sldNum" sz="quarter" idx="5"/>
          </p:nvPr>
        </p:nvSpPr>
        <p:spPr/>
        <p:txBody>
          <a:bodyPr/>
          <a:lstStyle/>
          <a:p>
            <a:fld id="{C42917E2-8805-48CD-987F-591016EC394C}" type="slidenum">
              <a:rPr lang="en-IN" smtClean="0"/>
              <a:t>4</a:t>
            </a:fld>
            <a:endParaRPr lang="en-IN"/>
          </a:p>
        </p:txBody>
      </p:sp>
    </p:spTree>
    <p:extLst>
      <p:ext uri="{BB962C8B-B14F-4D97-AF65-F5344CB8AC3E}">
        <p14:creationId xmlns:p14="http://schemas.microsoft.com/office/powerpoint/2010/main" val="4167126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It is necessary to identify the group of stakeholders in order to </a:t>
            </a:r>
            <a:r>
              <a:rPr lang="en-IN" dirty="0" err="1"/>
              <a:t>analyze</a:t>
            </a:r>
            <a:r>
              <a:rPr lang="en-IN" dirty="0"/>
              <a:t> and understand their expectations and interests. The policy is applicable to medical and nursing staff, emergency care staff, and pharmacists and pharmacy staff (Kavanagh, 2017; </a:t>
            </a:r>
            <a:r>
              <a:rPr lang="en-IN" dirty="0" err="1"/>
              <a:t>Ferencz</a:t>
            </a:r>
            <a:r>
              <a:rPr lang="en-IN" dirty="0"/>
              <a:t>, 2014) because they prescribe, administer, and dispense medication. It caters to patients and their family members by conducting training programs to increase their awareness of medication errors. The policy is also applicable to the board members of the hospital. Their involvement in financial decisions and role allocation is important when promoting safe and quality health care (</a:t>
            </a:r>
            <a:r>
              <a:rPr lang="en-IN" dirty="0" err="1"/>
              <a:t>Parand</a:t>
            </a:r>
            <a:r>
              <a:rPr lang="en-IN" dirty="0"/>
              <a:t>, Dopson, Renz, &amp; Vincent, 2014).</a:t>
            </a:r>
          </a:p>
        </p:txBody>
      </p:sp>
      <p:sp>
        <p:nvSpPr>
          <p:cNvPr id="4" name="Slide Number Placeholder 3"/>
          <p:cNvSpPr>
            <a:spLocks noGrp="1"/>
          </p:cNvSpPr>
          <p:nvPr>
            <p:ph type="sldNum" sz="quarter" idx="5"/>
          </p:nvPr>
        </p:nvSpPr>
        <p:spPr/>
        <p:txBody>
          <a:bodyPr/>
          <a:lstStyle/>
          <a:p>
            <a:fld id="{C42917E2-8805-48CD-987F-591016EC394C}" type="slidenum">
              <a:rPr lang="en-IN" smtClean="0"/>
              <a:t>5</a:t>
            </a:fld>
            <a:endParaRPr lang="en-IN"/>
          </a:p>
        </p:txBody>
      </p:sp>
    </p:spTree>
    <p:extLst>
      <p:ext uri="{BB962C8B-B14F-4D97-AF65-F5344CB8AC3E}">
        <p14:creationId xmlns:p14="http://schemas.microsoft.com/office/powerpoint/2010/main" val="3162231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Medication errors can pose serious risks to patient safety; however, learning from these errors can help improve care interventions and reduce recurrences. Each error reported is an opportunity for practitioners to develop countermeasures or to avoid the repetition of errors as well as mitigate the impact of errors. Under the failure mode and effects analysis technique defined by </a:t>
            </a:r>
            <a:r>
              <a:rPr lang="en-IN" dirty="0" err="1"/>
              <a:t>Weant</a:t>
            </a:r>
            <a:r>
              <a:rPr lang="en-IN" dirty="0"/>
              <a:t> et al. (2014), a multidisciplinary committee commissioned by Mercy Medical </a:t>
            </a:r>
            <a:r>
              <a:rPr lang="en-IN" dirty="0" err="1"/>
              <a:t>Center</a:t>
            </a:r>
            <a:r>
              <a:rPr lang="en-IN" dirty="0"/>
              <a:t> can review medication delivery and administration processes vulnerable to errors, the steps in each process, possible failures, reasons for failures, and possible impact (Institute for Healthcare Improvement, n.d.). This committee can observe shortfalls and organize errors as per the urgency. Accordingly, the committee can recommend actions to reduce the possible errors in the medication process. The analysis will end with an evaluation of the prescribed actions for improvement (</a:t>
            </a:r>
            <a:r>
              <a:rPr lang="en-IN" dirty="0" err="1"/>
              <a:t>Centers</a:t>
            </a:r>
            <a:r>
              <a:rPr lang="en-IN" dirty="0"/>
              <a:t> for Medicare &amp; Medicaid Services, n.d.). </a:t>
            </a:r>
          </a:p>
        </p:txBody>
      </p:sp>
      <p:sp>
        <p:nvSpPr>
          <p:cNvPr id="4" name="Slide Number Placeholder 3"/>
          <p:cNvSpPr>
            <a:spLocks noGrp="1"/>
          </p:cNvSpPr>
          <p:nvPr>
            <p:ph type="sldNum" sz="quarter" idx="5"/>
          </p:nvPr>
        </p:nvSpPr>
        <p:spPr/>
        <p:txBody>
          <a:bodyPr/>
          <a:lstStyle/>
          <a:p>
            <a:fld id="{C42917E2-8805-48CD-987F-591016EC394C}" type="slidenum">
              <a:rPr lang="en-IN" smtClean="0"/>
              <a:t>6</a:t>
            </a:fld>
            <a:endParaRPr lang="en-IN"/>
          </a:p>
        </p:txBody>
      </p:sp>
    </p:spTree>
    <p:extLst>
      <p:ext uri="{BB962C8B-B14F-4D97-AF65-F5344CB8AC3E}">
        <p14:creationId xmlns:p14="http://schemas.microsoft.com/office/powerpoint/2010/main" val="4011726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Nursing staff, who are usually preoccupied with heavy workloads, will benefit greatly from the automated dispensing cabinets. Automated dispensing cabinets facilitate the safe delivery of care and reduce retrieval times for medication (</a:t>
            </a:r>
            <a:r>
              <a:rPr lang="en-IN" dirty="0" err="1"/>
              <a:t>Rochais</a:t>
            </a:r>
            <a:r>
              <a:rPr lang="en-IN" dirty="0"/>
              <a:t>, Atkinson, </a:t>
            </a:r>
            <a:r>
              <a:rPr lang="en-IN" dirty="0" err="1"/>
              <a:t>Guilbeault</a:t>
            </a:r>
            <a:r>
              <a:rPr lang="en-IN" dirty="0"/>
              <a:t>, &amp; </a:t>
            </a:r>
            <a:r>
              <a:rPr lang="en-IN" dirty="0" err="1"/>
              <a:t>Bussières</a:t>
            </a:r>
            <a:r>
              <a:rPr lang="en-IN" dirty="0"/>
              <a:t>, 2014). </a:t>
            </a:r>
          </a:p>
        </p:txBody>
      </p:sp>
      <p:sp>
        <p:nvSpPr>
          <p:cNvPr id="4" name="Slide Number Placeholder 3"/>
          <p:cNvSpPr>
            <a:spLocks noGrp="1"/>
          </p:cNvSpPr>
          <p:nvPr>
            <p:ph type="sldNum" sz="quarter" idx="5"/>
          </p:nvPr>
        </p:nvSpPr>
        <p:spPr/>
        <p:txBody>
          <a:bodyPr/>
          <a:lstStyle/>
          <a:p>
            <a:fld id="{C42917E2-8805-48CD-987F-591016EC394C}" type="slidenum">
              <a:rPr lang="en-IN" smtClean="0"/>
              <a:t>7</a:t>
            </a:fld>
            <a:endParaRPr lang="en-IN"/>
          </a:p>
        </p:txBody>
      </p:sp>
    </p:spTree>
    <p:extLst>
      <p:ext uri="{BB962C8B-B14F-4D97-AF65-F5344CB8AC3E}">
        <p14:creationId xmlns:p14="http://schemas.microsoft.com/office/powerpoint/2010/main" val="3786120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 few precautions need to be taken in order to successfully implement the strategies. Medication errors must be documented regularly to perform effective analysis. Additionally, verbal reporting of errors must be discouraged because such reporting can result in incorrect documentation or underreporting of errors; dissuading such reporting increases the scope for improvement of patient safety (Elden &amp; Ismail, 2016). A conducive environment is essential for the implementation of these strategies. Dependence on a one-size-fits-all dispenser may lead to the system operating below expectations. Point-of-care drug entries made by prescribers can become complicated because of interface-based complexities. A prescriber must choose from a large variety of drugs, brands, and dosages for drug profiling, which is a tedious task (</a:t>
            </a:r>
            <a:r>
              <a:rPr lang="en-IN" dirty="0" err="1"/>
              <a:t>Ferencz</a:t>
            </a:r>
            <a:r>
              <a:rPr lang="en-IN" dirty="0"/>
              <a:t>, 2014).</a:t>
            </a:r>
          </a:p>
        </p:txBody>
      </p:sp>
      <p:sp>
        <p:nvSpPr>
          <p:cNvPr id="4" name="Slide Number Placeholder 3"/>
          <p:cNvSpPr>
            <a:spLocks noGrp="1"/>
          </p:cNvSpPr>
          <p:nvPr>
            <p:ph type="sldNum" sz="quarter" idx="5"/>
          </p:nvPr>
        </p:nvSpPr>
        <p:spPr/>
        <p:txBody>
          <a:bodyPr/>
          <a:lstStyle/>
          <a:p>
            <a:fld id="{C42917E2-8805-48CD-987F-591016EC394C}" type="slidenum">
              <a:rPr lang="en-IN" smtClean="0"/>
              <a:t>8</a:t>
            </a:fld>
            <a:endParaRPr lang="en-IN"/>
          </a:p>
        </p:txBody>
      </p:sp>
    </p:spTree>
    <p:extLst>
      <p:ext uri="{BB962C8B-B14F-4D97-AF65-F5344CB8AC3E}">
        <p14:creationId xmlns:p14="http://schemas.microsoft.com/office/powerpoint/2010/main" val="3417719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The key administrative personnel establish role accountability, articulate the organization’s quality improvement norms, and regularly strengthen a culture of safety among the staff. A quality committee comprised of key administrative personnel can ensure an exchange of expertise between members of the committee and nursing staff and better monitoring of strategy implementation. This committee will ensure that the medical, nursing, emergency care, and pharmacy staff adhere to federal and state quality and safety benchmarks (</a:t>
            </a:r>
            <a:r>
              <a:rPr lang="en-IN" dirty="0" err="1"/>
              <a:t>Parand</a:t>
            </a:r>
            <a:r>
              <a:rPr lang="en-IN" dirty="0"/>
              <a:t>, Dopson, Renz, &amp; Vincent, 2014). The multidisciplinary committee should also involve the main nursing staff as they have </a:t>
            </a:r>
            <a:r>
              <a:rPr lang="en-IN" dirty="0" err="1"/>
              <a:t>firsthand</a:t>
            </a:r>
            <a:r>
              <a:rPr lang="en-IN" dirty="0"/>
              <a:t> experience in dealing with medication administration problems. They will be able to recognize the shortfalls that lead to errors. Additionally, pharmacists can cross-check with prescribers for discrepancies in medication orders while receiving prescriptions (The Health Foundation, 2012; </a:t>
            </a:r>
            <a:r>
              <a:rPr lang="en-IN" dirty="0" err="1"/>
              <a:t>Ferencz</a:t>
            </a:r>
            <a:r>
              <a:rPr lang="en-IN" dirty="0"/>
              <a:t>, 2014). </a:t>
            </a:r>
          </a:p>
        </p:txBody>
      </p:sp>
      <p:sp>
        <p:nvSpPr>
          <p:cNvPr id="4" name="Slide Number Placeholder 3"/>
          <p:cNvSpPr>
            <a:spLocks noGrp="1"/>
          </p:cNvSpPr>
          <p:nvPr>
            <p:ph type="sldNum" sz="quarter" idx="5"/>
          </p:nvPr>
        </p:nvSpPr>
        <p:spPr/>
        <p:txBody>
          <a:bodyPr/>
          <a:lstStyle/>
          <a:p>
            <a:fld id="{C42917E2-8805-48CD-987F-591016EC394C}" type="slidenum">
              <a:rPr lang="en-IN" smtClean="0"/>
              <a:t>9</a:t>
            </a:fld>
            <a:endParaRPr lang="en-IN"/>
          </a:p>
        </p:txBody>
      </p:sp>
    </p:spTree>
    <p:extLst>
      <p:ext uri="{BB962C8B-B14F-4D97-AF65-F5344CB8AC3E}">
        <p14:creationId xmlns:p14="http://schemas.microsoft.com/office/powerpoint/2010/main" val="1489907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Addressing the queries and feedback of patients and their families could provide beneficial insights for implementing new strategies and reducing medication errors (Agency for Health Research and Quality, 2017). The involvement of and collaboration between caregivers and board members could result in an effective and transparent implementation of strategies (</a:t>
            </a:r>
            <a:r>
              <a:rPr lang="en-IN" dirty="0" err="1"/>
              <a:t>Parand</a:t>
            </a:r>
            <a:r>
              <a:rPr lang="en-IN" dirty="0"/>
              <a:t>, Dopson, Renz, &amp; Vincent, 2014). </a:t>
            </a:r>
          </a:p>
        </p:txBody>
      </p:sp>
      <p:sp>
        <p:nvSpPr>
          <p:cNvPr id="4" name="Slide Number Placeholder 3"/>
          <p:cNvSpPr>
            <a:spLocks noGrp="1"/>
          </p:cNvSpPr>
          <p:nvPr>
            <p:ph type="sldNum" sz="quarter" idx="5"/>
          </p:nvPr>
        </p:nvSpPr>
        <p:spPr/>
        <p:txBody>
          <a:bodyPr/>
          <a:lstStyle/>
          <a:p>
            <a:fld id="{C42917E2-8805-48CD-987F-591016EC394C}" type="slidenum">
              <a:rPr lang="en-IN" smtClean="0"/>
              <a:t>10</a:t>
            </a:fld>
            <a:endParaRPr lang="en-IN"/>
          </a:p>
        </p:txBody>
      </p:sp>
    </p:spTree>
    <p:extLst>
      <p:ext uri="{BB962C8B-B14F-4D97-AF65-F5344CB8AC3E}">
        <p14:creationId xmlns:p14="http://schemas.microsoft.com/office/powerpoint/2010/main" val="3913999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42917E2-8805-48CD-987F-591016EC394C}" type="slidenum">
              <a:rPr lang="en-IN" smtClean="0"/>
              <a:t>11</a:t>
            </a:fld>
            <a:endParaRPr lang="en-IN"/>
          </a:p>
        </p:txBody>
      </p:sp>
    </p:spTree>
    <p:extLst>
      <p:ext uri="{BB962C8B-B14F-4D97-AF65-F5344CB8AC3E}">
        <p14:creationId xmlns:p14="http://schemas.microsoft.com/office/powerpoint/2010/main" val="489296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C42917E2-8805-48CD-987F-591016EC394C}" type="slidenum">
              <a:rPr lang="en-IN" smtClean="0"/>
              <a:t>12</a:t>
            </a:fld>
            <a:endParaRPr lang="en-IN"/>
          </a:p>
        </p:txBody>
      </p:sp>
    </p:spTree>
    <p:extLst>
      <p:ext uri="{BB962C8B-B14F-4D97-AF65-F5344CB8AC3E}">
        <p14:creationId xmlns:p14="http://schemas.microsoft.com/office/powerpoint/2010/main" val="9418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380640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324519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844759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633292-0571-444F-952A-388144F95391}" type="datetimeFigureOut">
              <a:rPr lang="en-IN" smtClean="0"/>
              <a:t>20-05-2020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1045433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633292-0571-444F-952A-388144F95391}" type="datetimeFigureOut">
              <a:rPr lang="en-IN" smtClean="0"/>
              <a:t>20-05-2020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1972857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633292-0571-444F-952A-388144F95391}" type="datetimeFigureOut">
              <a:rPr lang="en-IN" smtClean="0"/>
              <a:t>20-05-2020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1032011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33292-0571-444F-952A-388144F95391}" type="datetimeFigureOut">
              <a:rPr lang="en-IN" smtClean="0"/>
              <a:t>20-05-2020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20537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8633292-0571-444F-952A-388144F95391}" type="datetimeFigureOut">
              <a:rPr lang="en-IN" smtClean="0"/>
              <a:t>20-05-2020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2841240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8633292-0571-444F-952A-388144F95391}" type="datetimeFigureOut">
              <a:rPr lang="en-IN" smtClean="0"/>
              <a:t>20-05-2020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2867318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1235522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67626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3462424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94583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27037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32687826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633292-0571-444F-952A-388144F95391}" type="datetimeFigureOut">
              <a:rPr lang="en-IN" smtClean="0"/>
              <a:t>20-05-2020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5784A29-56CF-4F86-968E-738090B6457F}" type="slidenum">
              <a:rPr lang="en-IN" smtClean="0"/>
              <a:t>‹#›</a:t>
            </a:fld>
            <a:endParaRPr lang="en-IN"/>
          </a:p>
        </p:txBody>
      </p:sp>
    </p:spTree>
    <p:extLst>
      <p:ext uri="{BB962C8B-B14F-4D97-AF65-F5344CB8AC3E}">
        <p14:creationId xmlns:p14="http://schemas.microsoft.com/office/powerpoint/2010/main" val="597852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633292-0571-444F-952A-388144F95391}" type="datetimeFigureOut">
              <a:rPr lang="en-IN" smtClean="0"/>
              <a:t>20-05-2020</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5784A29-56CF-4F86-968E-738090B6457F}" type="slidenum">
              <a:rPr lang="en-IN" smtClean="0"/>
              <a:t>‹#›</a:t>
            </a:fld>
            <a:endParaRPr lang="en-IN"/>
          </a:p>
        </p:txBody>
      </p:sp>
    </p:spTree>
    <p:extLst>
      <p:ext uri="{BB962C8B-B14F-4D97-AF65-F5344CB8AC3E}">
        <p14:creationId xmlns:p14="http://schemas.microsoft.com/office/powerpoint/2010/main" val="20272567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928FB99A-0A8A-4244-9AFC-93254186F5C8}"/>
              </a:ext>
            </a:extLst>
          </p:cNvPr>
          <p:cNvSpPr>
            <a:spLocks noGrp="1"/>
          </p:cNvSpPr>
          <p:nvPr>
            <p:ph type="ctrTitle"/>
          </p:nvPr>
        </p:nvSpPr>
        <p:spPr>
          <a:xfrm>
            <a:off x="1292578" y="3601156"/>
            <a:ext cx="7766936" cy="1646302"/>
          </a:xfrm>
        </p:spPr>
        <p:txBody>
          <a:bodyPr/>
          <a:lstStyle/>
          <a:p>
            <a:pPr algn="l"/>
            <a:r>
              <a:rPr lang="en-US" sz="4000" dirty="0">
                <a:latin typeface="Verdana" panose="020B0604030504040204" pitchFamily="34" charset="0"/>
                <a:ea typeface="Verdana" panose="020B0604030504040204" pitchFamily="34" charset="0"/>
                <a:cs typeface="Verdana" panose="020B0604030504040204" pitchFamily="34" charset="0"/>
              </a:rPr>
              <a:t>Policy Proposal Presentation</a:t>
            </a:r>
            <a:r>
              <a:rPr lang="en-IN" sz="4000" dirty="0">
                <a:latin typeface="Verdana" panose="020B0604030504040204" pitchFamily="34" charset="0"/>
                <a:ea typeface="Verdana" panose="020B0604030504040204" pitchFamily="34" charset="0"/>
                <a:cs typeface="Verdana" panose="020B0604030504040204" pitchFamily="34" charset="0"/>
              </a:rPr>
              <a:t/>
            </a:r>
            <a:br>
              <a:rPr lang="en-IN" sz="4000" dirty="0">
                <a:latin typeface="Verdana" panose="020B0604030504040204" pitchFamily="34" charset="0"/>
                <a:ea typeface="Verdana" panose="020B0604030504040204" pitchFamily="34" charset="0"/>
                <a:cs typeface="Verdana" panose="020B0604030504040204" pitchFamily="34" charset="0"/>
              </a:rPr>
            </a:br>
            <a:r>
              <a:rPr lang="en-US" sz="4000" dirty="0">
                <a:latin typeface="Verdana" panose="020B0604030504040204" pitchFamily="34" charset="0"/>
                <a:ea typeface="Verdana" panose="020B0604030504040204" pitchFamily="34" charset="0"/>
                <a:cs typeface="Verdana" panose="020B0604030504040204" pitchFamily="34" charset="0"/>
              </a:rPr>
              <a:t>Learner’s Name</a:t>
            </a:r>
            <a:r>
              <a:rPr lang="en-IN" sz="4000" dirty="0">
                <a:latin typeface="Verdana" panose="020B0604030504040204" pitchFamily="34" charset="0"/>
                <a:ea typeface="Verdana" panose="020B0604030504040204" pitchFamily="34" charset="0"/>
                <a:cs typeface="Verdana" panose="020B0604030504040204" pitchFamily="34" charset="0"/>
              </a:rPr>
              <a:t/>
            </a:r>
            <a:br>
              <a:rPr lang="en-IN" sz="4000" dirty="0">
                <a:latin typeface="Verdana" panose="020B0604030504040204" pitchFamily="34" charset="0"/>
                <a:ea typeface="Verdana" panose="020B0604030504040204" pitchFamily="34" charset="0"/>
                <a:cs typeface="Verdana" panose="020B0604030504040204" pitchFamily="34" charset="0"/>
              </a:rPr>
            </a:br>
            <a:r>
              <a:rPr lang="en-US" sz="4000" dirty="0">
                <a:latin typeface="Verdana" panose="020B0604030504040204" pitchFamily="34" charset="0"/>
                <a:ea typeface="Verdana" panose="020B0604030504040204" pitchFamily="34" charset="0"/>
                <a:cs typeface="Verdana" panose="020B0604030504040204" pitchFamily="34" charset="0"/>
              </a:rPr>
              <a:t>Capella University</a:t>
            </a:r>
            <a:r>
              <a:rPr lang="en-IN" sz="4000" dirty="0">
                <a:latin typeface="Verdana" panose="020B0604030504040204" pitchFamily="34" charset="0"/>
                <a:ea typeface="Verdana" panose="020B0604030504040204" pitchFamily="34" charset="0"/>
                <a:cs typeface="Verdana" panose="020B0604030504040204" pitchFamily="34" charset="0"/>
              </a:rPr>
              <a:t/>
            </a:r>
            <a:br>
              <a:rPr lang="en-IN" sz="4000" dirty="0">
                <a:latin typeface="Verdana" panose="020B0604030504040204" pitchFamily="34" charset="0"/>
                <a:ea typeface="Verdana" panose="020B0604030504040204" pitchFamily="34" charset="0"/>
                <a:cs typeface="Verdana" panose="020B0604030504040204" pitchFamily="34" charset="0"/>
              </a:rPr>
            </a:br>
            <a:r>
              <a:rPr lang="en-US" sz="4000" dirty="0">
                <a:latin typeface="Verdana" panose="020B0604030504040204" pitchFamily="34" charset="0"/>
                <a:ea typeface="Verdana" panose="020B0604030504040204" pitchFamily="34" charset="0"/>
                <a:cs typeface="Verdana" panose="020B0604030504040204" pitchFamily="34" charset="0"/>
              </a:rPr>
              <a:t>Health Care Law and Policy</a:t>
            </a:r>
            <a:r>
              <a:rPr lang="en-IN" sz="4000" dirty="0">
                <a:latin typeface="Verdana" panose="020B0604030504040204" pitchFamily="34" charset="0"/>
                <a:ea typeface="Verdana" panose="020B0604030504040204" pitchFamily="34" charset="0"/>
                <a:cs typeface="Verdana" panose="020B0604030504040204" pitchFamily="34" charset="0"/>
              </a:rPr>
              <a:t/>
            </a:r>
            <a:br>
              <a:rPr lang="en-IN" sz="4000" dirty="0">
                <a:latin typeface="Verdana" panose="020B0604030504040204" pitchFamily="34" charset="0"/>
                <a:ea typeface="Verdana" panose="020B0604030504040204" pitchFamily="34" charset="0"/>
                <a:cs typeface="Verdana" panose="020B0604030504040204" pitchFamily="34" charset="0"/>
              </a:rPr>
            </a:br>
            <a:r>
              <a:rPr lang="en-US" sz="4000" dirty="0">
                <a:latin typeface="Verdana" panose="020B0604030504040204" pitchFamily="34" charset="0"/>
                <a:ea typeface="Verdana" panose="020B0604030504040204" pitchFamily="34" charset="0"/>
                <a:cs typeface="Verdana" panose="020B0604030504040204" pitchFamily="34" charset="0"/>
              </a:rPr>
              <a:t>Policy Proposal Presentation</a:t>
            </a:r>
            <a:r>
              <a:rPr lang="en-IN" sz="4000" dirty="0">
                <a:latin typeface="Verdana" panose="020B0604030504040204" pitchFamily="34" charset="0"/>
                <a:ea typeface="Verdana" panose="020B0604030504040204" pitchFamily="34" charset="0"/>
                <a:cs typeface="Verdana" panose="020B0604030504040204" pitchFamily="34" charset="0"/>
              </a:rPr>
              <a:t/>
            </a:r>
            <a:br>
              <a:rPr lang="en-IN" sz="4000" dirty="0">
                <a:latin typeface="Verdana" panose="020B0604030504040204" pitchFamily="34" charset="0"/>
                <a:ea typeface="Verdana" panose="020B0604030504040204" pitchFamily="34" charset="0"/>
                <a:cs typeface="Verdana" panose="020B0604030504040204" pitchFamily="34" charset="0"/>
              </a:rPr>
            </a:br>
            <a:r>
              <a:rPr lang="en-US" sz="4000" dirty="0" smtClean="0">
                <a:latin typeface="Verdana" panose="020B0604030504040204" pitchFamily="34" charset="0"/>
                <a:ea typeface="Verdana" panose="020B0604030504040204" pitchFamily="34" charset="0"/>
                <a:cs typeface="Verdana" panose="020B0604030504040204" pitchFamily="34" charset="0"/>
              </a:rPr>
              <a:t>May, </a:t>
            </a:r>
            <a:r>
              <a:rPr lang="en-US" sz="4000" dirty="0">
                <a:latin typeface="Verdana" panose="020B0604030504040204" pitchFamily="34" charset="0"/>
                <a:ea typeface="Verdana" panose="020B0604030504040204" pitchFamily="34" charset="0"/>
                <a:cs typeface="Verdana" panose="020B0604030504040204" pitchFamily="34" charset="0"/>
              </a:rPr>
              <a:t>2019</a:t>
            </a:r>
            <a:endParaRPr lang="en-IN" sz="4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85713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B77863-F2C3-404A-8DD0-3E694B6218B7}"/>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Presentation Outline</a:t>
            </a:r>
            <a:r>
              <a:rPr lang="en-IN" dirty="0">
                <a:latin typeface="Verdana" panose="020B0604030504040204" pitchFamily="34" charset="0"/>
                <a:ea typeface="Verdana" panose="020B0604030504040204" pitchFamily="34" charset="0"/>
                <a:cs typeface="Verdana" panose="020B0604030504040204" pitchFamily="34" charset="0"/>
              </a:rPr>
              <a:t/>
            </a:r>
            <a:br>
              <a:rPr lang="en-IN" dirty="0">
                <a:latin typeface="Verdana" panose="020B0604030504040204" pitchFamily="34" charset="0"/>
                <a:ea typeface="Verdana" panose="020B0604030504040204" pitchFamily="34" charset="0"/>
                <a:cs typeface="Verdana" panose="020B0604030504040204" pitchFamily="34" charset="0"/>
              </a:rPr>
            </a:br>
            <a:endParaRPr lang="en-IN"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xmlns="" id="{9C2D6DD9-3F31-4001-94BD-7E373534316E}"/>
              </a:ext>
            </a:extLst>
          </p:cNvPr>
          <p:cNvSpPr>
            <a:spLocks noGrp="1"/>
          </p:cNvSpPr>
          <p:nvPr>
            <p:ph idx="1"/>
          </p:nvPr>
        </p:nvSpPr>
        <p:spPr>
          <a:xfrm>
            <a:off x="677334" y="1382667"/>
            <a:ext cx="8596668" cy="5004485"/>
          </a:xfrm>
        </p:spPr>
        <p:txBody>
          <a:bodyPr>
            <a:normAutofit/>
          </a:bodyPr>
          <a:lstStyle/>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Policy on Managing Medication Errors</a:t>
            </a:r>
            <a:r>
              <a:rPr lang="en-IN" sz="2000" dirty="0">
                <a:latin typeface="Verdana" panose="020B0604030504040204" pitchFamily="34" charset="0"/>
                <a:ea typeface="Verdana" panose="020B0604030504040204" pitchFamily="34" charset="0"/>
                <a:cs typeface="Verdana" panose="020B0604030504040204" pitchFamily="34" charset="0"/>
              </a:rPr>
              <a:t>  </a:t>
            </a: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Need for a Policy</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Scope of the Policy</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Strategies to Resolve Medication Errors</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Issues in the Application of Strategies</a:t>
            </a:r>
            <a:endParaRPr lang="en-IN" sz="2000" dirty="0">
              <a:latin typeface="Verdana" panose="020B0604030504040204" pitchFamily="34" charset="0"/>
              <a:ea typeface="Verdana" panose="020B0604030504040204" pitchFamily="34" charset="0"/>
              <a:cs typeface="Verdana" panose="020B0604030504040204" pitchFamily="34" charset="0"/>
            </a:endParaRPr>
          </a:p>
          <a:p>
            <a:pPr>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Stakeholder Participation</a:t>
            </a:r>
            <a:endParaRPr lang="en-IN" sz="2000" dirty="0">
              <a:latin typeface="Verdana" panose="020B0604030504040204" pitchFamily="34" charset="0"/>
              <a:ea typeface="Verdana" panose="020B0604030504040204" pitchFamily="34" charset="0"/>
              <a:cs typeface="Verdana" panose="020B0604030504040204" pitchFamily="34" charset="0"/>
            </a:endParaRPr>
          </a:p>
          <a:p>
            <a:endParaRPr lang="en-IN"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92283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B38CD8-93B4-4A2A-A61F-FC8B16492887}"/>
              </a:ext>
            </a:extLst>
          </p:cNvPr>
          <p:cNvSpPr>
            <a:spLocks noGrp="1"/>
          </p:cNvSpPr>
          <p:nvPr>
            <p:ph type="title"/>
          </p:nvPr>
        </p:nvSpPr>
        <p:spPr>
          <a:xfrm>
            <a:off x="677334" y="211540"/>
            <a:ext cx="8596668" cy="1320800"/>
          </a:xfrm>
        </p:spPr>
        <p:txBody>
          <a:bodyPr>
            <a:noAutofit/>
          </a:bodyPr>
          <a:lstStyle/>
          <a:p>
            <a:r>
              <a:rPr lang="en-US" dirty="0">
                <a:latin typeface="Verdana" panose="020B0604030504040204" pitchFamily="34" charset="0"/>
                <a:ea typeface="Verdana" panose="020B0604030504040204" pitchFamily="34" charset="0"/>
                <a:cs typeface="Verdana" panose="020B0604030504040204" pitchFamily="34" charset="0"/>
              </a:rPr>
              <a:t>Policy on Managing Medication Errors</a:t>
            </a:r>
            <a:r>
              <a:rPr lang="en-IN" dirty="0">
                <a:latin typeface="Verdana" panose="020B0604030504040204" pitchFamily="34" charset="0"/>
                <a:ea typeface="Verdana" panose="020B0604030504040204" pitchFamily="34" charset="0"/>
                <a:cs typeface="Verdana" panose="020B0604030504040204" pitchFamily="34" charset="0"/>
              </a:rPr>
              <a:t/>
            </a:r>
            <a:br>
              <a:rPr lang="en-IN" dirty="0">
                <a:latin typeface="Verdana" panose="020B0604030504040204" pitchFamily="34" charset="0"/>
                <a:ea typeface="Verdana" panose="020B0604030504040204" pitchFamily="34" charset="0"/>
                <a:cs typeface="Verdana" panose="020B0604030504040204" pitchFamily="34" charset="0"/>
              </a:rPr>
            </a:br>
            <a:endParaRPr lang="en-IN"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xmlns="" id="{7A436A4E-2FCD-4CD1-BB12-51AE4709BE44}"/>
              </a:ext>
            </a:extLst>
          </p:cNvPr>
          <p:cNvSpPr>
            <a:spLocks noGrp="1"/>
          </p:cNvSpPr>
          <p:nvPr>
            <p:ph idx="1"/>
          </p:nvPr>
        </p:nvSpPr>
        <p:spPr>
          <a:xfrm>
            <a:off x="677334" y="1351128"/>
            <a:ext cx="8596668" cy="5295332"/>
          </a:xfrm>
        </p:spPr>
        <p:txBody>
          <a:bodyPr>
            <a:normAutofit fontScale="55000" lnSpcReduction="20000"/>
          </a:bodyPr>
          <a:lstStyle/>
          <a:p>
            <a:pPr lvl="0">
              <a:lnSpc>
                <a:spcPct val="210000"/>
              </a:lnSpc>
            </a:pPr>
            <a:r>
              <a:rPr lang="en-US" sz="3600" dirty="0">
                <a:latin typeface="Verdana" panose="020B0604030504040204" pitchFamily="34" charset="0"/>
                <a:ea typeface="Verdana" panose="020B0604030504040204" pitchFamily="34" charset="0"/>
                <a:cs typeface="Verdana" panose="020B0604030504040204" pitchFamily="34" charset="0"/>
              </a:rPr>
              <a:t>Analyzing medication error trends and addressing shortfalls regularly</a:t>
            </a:r>
            <a:endParaRPr lang="en-IN" sz="3600" dirty="0">
              <a:latin typeface="Verdana" panose="020B0604030504040204" pitchFamily="34" charset="0"/>
              <a:ea typeface="Verdana" panose="020B0604030504040204" pitchFamily="34" charset="0"/>
              <a:cs typeface="Verdana" panose="020B0604030504040204" pitchFamily="34" charset="0"/>
            </a:endParaRPr>
          </a:p>
          <a:p>
            <a:pPr lvl="0">
              <a:lnSpc>
                <a:spcPct val="210000"/>
              </a:lnSpc>
            </a:pPr>
            <a:r>
              <a:rPr lang="en-US" sz="3600" dirty="0">
                <a:latin typeface="Verdana" panose="020B0604030504040204" pitchFamily="34" charset="0"/>
                <a:ea typeface="Verdana" panose="020B0604030504040204" pitchFamily="34" charset="0"/>
                <a:cs typeface="Verdana" panose="020B0604030504040204" pitchFamily="34" charset="0"/>
              </a:rPr>
              <a:t>Establishing automated dispensing cabinets to manage medication </a:t>
            </a:r>
            <a:endParaRPr lang="en-IN" sz="3600" dirty="0">
              <a:latin typeface="Verdana" panose="020B0604030504040204" pitchFamily="34" charset="0"/>
              <a:ea typeface="Verdana" panose="020B0604030504040204" pitchFamily="34" charset="0"/>
              <a:cs typeface="Verdana" panose="020B0604030504040204" pitchFamily="34" charset="0"/>
            </a:endParaRPr>
          </a:p>
          <a:p>
            <a:pPr lvl="0">
              <a:lnSpc>
                <a:spcPct val="210000"/>
              </a:lnSpc>
            </a:pPr>
            <a:r>
              <a:rPr lang="en-US" sz="3600" dirty="0">
                <a:latin typeface="Verdana" panose="020B0604030504040204" pitchFamily="34" charset="0"/>
                <a:ea typeface="Verdana" panose="020B0604030504040204" pitchFamily="34" charset="0"/>
                <a:cs typeface="Verdana" panose="020B0604030504040204" pitchFamily="34" charset="0"/>
              </a:rPr>
              <a:t>Training hospital staff and pharmacists on medication error prevention </a:t>
            </a:r>
            <a:endParaRPr lang="en-IN" sz="3600" dirty="0">
              <a:latin typeface="Verdana" panose="020B0604030504040204" pitchFamily="34" charset="0"/>
              <a:ea typeface="Verdana" panose="020B0604030504040204" pitchFamily="34" charset="0"/>
              <a:cs typeface="Verdana" panose="020B0604030504040204" pitchFamily="34" charset="0"/>
            </a:endParaRPr>
          </a:p>
          <a:p>
            <a:pPr lvl="0">
              <a:lnSpc>
                <a:spcPct val="210000"/>
              </a:lnSpc>
            </a:pPr>
            <a:r>
              <a:rPr lang="en-US" sz="3600" dirty="0">
                <a:latin typeface="Verdana" panose="020B0604030504040204" pitchFamily="34" charset="0"/>
                <a:ea typeface="Verdana" panose="020B0604030504040204" pitchFamily="34" charset="0"/>
                <a:cs typeface="Verdana" panose="020B0604030504040204" pitchFamily="34" charset="0"/>
              </a:rPr>
              <a:t>Educating patients on potential areas of medication error</a:t>
            </a:r>
            <a:endParaRPr lang="en-IN" sz="3600" dirty="0">
              <a:latin typeface="Verdana" panose="020B0604030504040204" pitchFamily="34" charset="0"/>
              <a:ea typeface="Verdana" panose="020B0604030504040204" pitchFamily="34" charset="0"/>
              <a:cs typeface="Verdana" panose="020B0604030504040204" pitchFamily="34" charset="0"/>
            </a:endParaRPr>
          </a:p>
          <a:p>
            <a:endParaRPr lang="en-IN"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75165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1652E1-AF18-4826-98C2-BF75B980ED91}"/>
              </a:ext>
            </a:extLst>
          </p:cNvPr>
          <p:cNvSpPr>
            <a:spLocks noGrp="1"/>
          </p:cNvSpPr>
          <p:nvPr>
            <p:ph type="title"/>
          </p:nvPr>
        </p:nvSpPr>
        <p:spPr/>
        <p:txBody>
          <a:bodyPr/>
          <a:lstStyle/>
          <a:p>
            <a:r>
              <a:rPr lang="en-IN" dirty="0">
                <a:latin typeface="Verdana" panose="020B0604030504040204" pitchFamily="34" charset="0"/>
                <a:ea typeface="Verdana" panose="020B0604030504040204" pitchFamily="34" charset="0"/>
                <a:cs typeface="Verdana" panose="020B0604030504040204" pitchFamily="34" charset="0"/>
              </a:rPr>
              <a:t>Need for a Policy</a:t>
            </a:r>
          </a:p>
        </p:txBody>
      </p:sp>
      <p:sp>
        <p:nvSpPr>
          <p:cNvPr id="3" name="Content Placeholder 2">
            <a:extLst>
              <a:ext uri="{FF2B5EF4-FFF2-40B4-BE49-F238E27FC236}">
                <a16:creationId xmlns:a16="http://schemas.microsoft.com/office/drawing/2014/main" xmlns="" id="{583A6E49-ADA6-47B9-97EB-19932C2201CF}"/>
              </a:ext>
            </a:extLst>
          </p:cNvPr>
          <p:cNvSpPr>
            <a:spLocks noGrp="1"/>
          </p:cNvSpPr>
          <p:nvPr>
            <p:ph idx="1"/>
          </p:nvPr>
        </p:nvSpPr>
        <p:spPr>
          <a:xfrm>
            <a:off x="677334" y="1651379"/>
            <a:ext cx="8596668" cy="4389983"/>
          </a:xfrm>
        </p:spPr>
        <p:txBody>
          <a:bodyPr/>
          <a:lstStyle/>
          <a:p>
            <a:pPr>
              <a:lnSpc>
                <a:spcPct val="200000"/>
              </a:lnSpc>
            </a:pPr>
            <a:r>
              <a:rPr lang="en-IN" sz="2000" dirty="0">
                <a:latin typeface="Verdana" panose="020B0604030504040204" pitchFamily="34" charset="0"/>
                <a:ea typeface="Verdana" panose="020B0604030504040204" pitchFamily="34" charset="0"/>
                <a:cs typeface="Verdana" panose="020B0604030504040204" pitchFamily="34" charset="0"/>
              </a:rPr>
              <a:t>Increase in medication errors from 2015 to 2016 by 50%</a:t>
            </a:r>
          </a:p>
          <a:p>
            <a:pPr>
              <a:lnSpc>
                <a:spcPct val="200000"/>
              </a:lnSpc>
            </a:pPr>
            <a:r>
              <a:rPr lang="en-IN" sz="2000" dirty="0">
                <a:latin typeface="Verdana" panose="020B0604030504040204" pitchFamily="34" charset="0"/>
                <a:ea typeface="Verdana" panose="020B0604030504040204" pitchFamily="34" charset="0"/>
                <a:cs typeface="Verdana" panose="020B0604030504040204" pitchFamily="34" charset="0"/>
              </a:rPr>
              <a:t>Medication errors can increase the cost of health care</a:t>
            </a:r>
          </a:p>
          <a:p>
            <a:pPr>
              <a:lnSpc>
                <a:spcPct val="200000"/>
              </a:lnSpc>
            </a:pPr>
            <a:r>
              <a:rPr lang="en-IN" sz="2000" dirty="0">
                <a:latin typeface="Verdana" panose="020B0604030504040204" pitchFamily="34" charset="0"/>
                <a:ea typeface="Verdana" panose="020B0604030504040204" pitchFamily="34" charset="0"/>
                <a:cs typeface="Verdana" panose="020B0604030504040204" pitchFamily="34" charset="0"/>
              </a:rPr>
              <a:t>Medication errors can cause significant harm to patients</a:t>
            </a:r>
          </a:p>
          <a:p>
            <a:pPr>
              <a:lnSpc>
                <a:spcPct val="200000"/>
              </a:lnSpc>
            </a:pPr>
            <a:r>
              <a:rPr lang="en-IN" sz="2000" dirty="0">
                <a:latin typeface="Verdana" panose="020B0604030504040204" pitchFamily="34" charset="0"/>
                <a:ea typeface="Verdana" panose="020B0604030504040204" pitchFamily="34" charset="0"/>
                <a:cs typeface="Verdana" panose="020B0604030504040204" pitchFamily="34" charset="0"/>
              </a:rPr>
              <a:t>Managing medication errors is essential for quality improvement (Kavanagh, 2017)</a:t>
            </a:r>
          </a:p>
          <a:p>
            <a:endParaRPr lang="en-IN"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5790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260E00-32C1-4BB2-9C92-8A882976BDFF}"/>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Scope of the Policy</a:t>
            </a:r>
            <a:r>
              <a:rPr lang="en-IN" dirty="0">
                <a:latin typeface="Verdana" panose="020B0604030504040204" pitchFamily="34" charset="0"/>
                <a:ea typeface="Verdana" panose="020B0604030504040204" pitchFamily="34" charset="0"/>
                <a:cs typeface="Verdana" panose="020B0604030504040204" pitchFamily="34" charset="0"/>
              </a:rPr>
              <a:t/>
            </a:r>
            <a:br>
              <a:rPr lang="en-IN" dirty="0">
                <a:latin typeface="Verdana" panose="020B0604030504040204" pitchFamily="34" charset="0"/>
                <a:ea typeface="Verdana" panose="020B0604030504040204" pitchFamily="34" charset="0"/>
                <a:cs typeface="Verdana" panose="020B0604030504040204" pitchFamily="34" charset="0"/>
              </a:rPr>
            </a:br>
            <a:endParaRPr lang="en-IN"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xmlns="" id="{F5A0650B-C893-4C51-9370-80B8353FF833}"/>
              </a:ext>
            </a:extLst>
          </p:cNvPr>
          <p:cNvSpPr>
            <a:spLocks noGrp="1"/>
          </p:cNvSpPr>
          <p:nvPr>
            <p:ph idx="1"/>
          </p:nvPr>
        </p:nvSpPr>
        <p:spPr>
          <a:xfrm>
            <a:off x="677334" y="1569493"/>
            <a:ext cx="8596668" cy="4844955"/>
          </a:xfrm>
        </p:spPr>
        <p:txBody>
          <a:bodyPr>
            <a:normAutofit/>
          </a:bodyPr>
          <a:lstStyle/>
          <a:p>
            <a:pPr marL="0" lvl="0" indent="0">
              <a:lnSpc>
                <a:spcPct val="220000"/>
              </a:lnSpc>
              <a:buNone/>
            </a:pPr>
            <a:r>
              <a:rPr lang="en-US" sz="2000" dirty="0">
                <a:latin typeface="Verdana" panose="020B0604030504040204" pitchFamily="34" charset="0"/>
                <a:ea typeface="Verdana" panose="020B0604030504040204" pitchFamily="34" charset="0"/>
                <a:cs typeface="Verdana" panose="020B0604030504040204" pitchFamily="34" charset="0"/>
              </a:rPr>
              <a:t>The policy is applicable to: </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20000"/>
              </a:lnSpc>
            </a:pPr>
            <a:r>
              <a:rPr lang="en-US" sz="2000" dirty="0">
                <a:latin typeface="Verdana" panose="020B0604030504040204" pitchFamily="34" charset="0"/>
                <a:ea typeface="Verdana" panose="020B0604030504040204" pitchFamily="34" charset="0"/>
                <a:cs typeface="Verdana" panose="020B0604030504040204" pitchFamily="34" charset="0"/>
              </a:rPr>
              <a:t>Nursing and medical staff</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20000"/>
              </a:lnSpc>
            </a:pPr>
            <a:r>
              <a:rPr lang="en-US" sz="2000" dirty="0">
                <a:latin typeface="Verdana" panose="020B0604030504040204" pitchFamily="34" charset="0"/>
                <a:ea typeface="Verdana" panose="020B0604030504040204" pitchFamily="34" charset="0"/>
                <a:cs typeface="Verdana" panose="020B0604030504040204" pitchFamily="34" charset="0"/>
              </a:rPr>
              <a:t>Emergency and allied care practitioners</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20000"/>
              </a:lnSpc>
            </a:pPr>
            <a:r>
              <a:rPr lang="en-US" sz="2000" dirty="0">
                <a:latin typeface="Verdana" panose="020B0604030504040204" pitchFamily="34" charset="0"/>
                <a:ea typeface="Verdana" panose="020B0604030504040204" pitchFamily="34" charset="0"/>
                <a:cs typeface="Verdana" panose="020B0604030504040204" pitchFamily="34" charset="0"/>
              </a:rPr>
              <a:t>Pharmacists and pharmacy staff</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20000"/>
              </a:lnSpc>
            </a:pPr>
            <a:r>
              <a:rPr lang="en-US" sz="2000" dirty="0">
                <a:latin typeface="Verdana" panose="020B0604030504040204" pitchFamily="34" charset="0"/>
                <a:ea typeface="Verdana" panose="020B0604030504040204" pitchFamily="34" charset="0"/>
                <a:cs typeface="Verdana" panose="020B0604030504040204" pitchFamily="34" charset="0"/>
              </a:rPr>
              <a:t>Patients and family members</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20000"/>
              </a:lnSpc>
            </a:pPr>
            <a:r>
              <a:rPr lang="en-US" sz="2000" dirty="0">
                <a:latin typeface="Verdana" panose="020B0604030504040204" pitchFamily="34" charset="0"/>
                <a:ea typeface="Verdana" panose="020B0604030504040204" pitchFamily="34" charset="0"/>
                <a:cs typeface="Verdana" panose="020B0604030504040204" pitchFamily="34" charset="0"/>
              </a:rPr>
              <a:t>Board members</a:t>
            </a:r>
            <a:endParaRPr lang="en-IN" sz="2000" dirty="0">
              <a:latin typeface="Verdana" panose="020B0604030504040204" pitchFamily="34" charset="0"/>
              <a:ea typeface="Verdana" panose="020B0604030504040204" pitchFamily="34" charset="0"/>
              <a:cs typeface="Verdana" panose="020B0604030504040204" pitchFamily="34" charset="0"/>
            </a:endParaRPr>
          </a:p>
          <a:p>
            <a:endParaRPr lang="en-IN"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06125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6539A4-8F6C-4BD8-A8E3-5BADA638F3A4}"/>
              </a:ext>
            </a:extLst>
          </p:cNvPr>
          <p:cNvSpPr>
            <a:spLocks noGrp="1"/>
          </p:cNvSpPr>
          <p:nvPr>
            <p:ph type="title"/>
          </p:nvPr>
        </p:nvSpPr>
        <p:spPr/>
        <p:txBody>
          <a:bodyPr>
            <a:noAutofit/>
          </a:bodyPr>
          <a:lstStyle/>
          <a:p>
            <a:r>
              <a:rPr lang="en-US" dirty="0">
                <a:latin typeface="Verdana" panose="020B0604030504040204" pitchFamily="34" charset="0"/>
                <a:ea typeface="Verdana" panose="020B0604030504040204" pitchFamily="34" charset="0"/>
                <a:cs typeface="Verdana" panose="020B0604030504040204" pitchFamily="34" charset="0"/>
              </a:rPr>
              <a:t>Strategies to Resolve Medication Errors (1)</a:t>
            </a:r>
            <a:r>
              <a:rPr lang="en-IN" dirty="0">
                <a:latin typeface="Verdana" panose="020B0604030504040204" pitchFamily="34" charset="0"/>
                <a:ea typeface="Verdana" panose="020B0604030504040204" pitchFamily="34" charset="0"/>
                <a:cs typeface="Verdana" panose="020B0604030504040204" pitchFamily="34" charset="0"/>
              </a:rPr>
              <a:t/>
            </a:r>
            <a:br>
              <a:rPr lang="en-IN" dirty="0">
                <a:latin typeface="Verdana" panose="020B0604030504040204" pitchFamily="34" charset="0"/>
                <a:ea typeface="Verdana" panose="020B0604030504040204" pitchFamily="34" charset="0"/>
                <a:cs typeface="Verdana" panose="020B0604030504040204" pitchFamily="34" charset="0"/>
              </a:rPr>
            </a:br>
            <a:endParaRPr lang="en-IN"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xmlns="" id="{15B823A7-9E49-4907-8794-F1430568BA89}"/>
              </a:ext>
            </a:extLst>
          </p:cNvPr>
          <p:cNvSpPr>
            <a:spLocks noGrp="1"/>
          </p:cNvSpPr>
          <p:nvPr>
            <p:ph idx="1"/>
          </p:nvPr>
        </p:nvSpPr>
        <p:spPr/>
        <p:txBody>
          <a:bodyPr>
            <a:normAutofit/>
          </a:bodyPr>
          <a:lstStyle/>
          <a:p>
            <a:pPr marL="0" lvl="0" indent="0">
              <a:buNone/>
            </a:pPr>
            <a:r>
              <a:rPr lang="en-US" sz="2000" dirty="0">
                <a:latin typeface="Verdana" panose="020B0604030504040204" pitchFamily="34" charset="0"/>
                <a:ea typeface="Verdana" panose="020B0604030504040204" pitchFamily="34" charset="0"/>
                <a:cs typeface="Verdana" panose="020B0604030504040204" pitchFamily="34" charset="0"/>
              </a:rPr>
              <a:t>Medication error analysis</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Uses failure mode and effects analysis </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Evaluates potential vulnerabilities in medical processes</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Identifies actions that could reduce potential errors</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Mitigates the risk and impact of repeated errors</a:t>
            </a:r>
            <a:endParaRPr lang="en-IN" sz="2000" dirty="0">
              <a:latin typeface="Verdana" panose="020B0604030504040204" pitchFamily="34" charset="0"/>
              <a:ea typeface="Verdana" panose="020B0604030504040204" pitchFamily="34" charset="0"/>
              <a:cs typeface="Verdana" panose="020B0604030504040204" pitchFamily="34" charset="0"/>
            </a:endParaRPr>
          </a:p>
          <a:p>
            <a:endParaRPr lang="en-IN"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31417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AA3B17-C738-4D2A-948E-2FAB96663614}"/>
              </a:ext>
            </a:extLst>
          </p:cNvPr>
          <p:cNvSpPr>
            <a:spLocks noGrp="1"/>
          </p:cNvSpPr>
          <p:nvPr>
            <p:ph type="title"/>
          </p:nvPr>
        </p:nvSpPr>
        <p:spPr/>
        <p:txBody>
          <a:bodyPr>
            <a:noAutofit/>
          </a:bodyPr>
          <a:lstStyle/>
          <a:p>
            <a:r>
              <a:rPr lang="en-US" dirty="0">
                <a:latin typeface="Verdana" panose="020B0604030504040204" pitchFamily="34" charset="0"/>
                <a:ea typeface="Verdana" panose="020B0604030504040204" pitchFamily="34" charset="0"/>
                <a:cs typeface="Verdana" panose="020B0604030504040204" pitchFamily="34" charset="0"/>
              </a:rPr>
              <a:t>Strategies to Resolve Medication Errors (2)</a:t>
            </a:r>
            <a:r>
              <a:rPr lang="en-IN" dirty="0">
                <a:latin typeface="Verdana" panose="020B0604030504040204" pitchFamily="34" charset="0"/>
                <a:ea typeface="Verdana" panose="020B0604030504040204" pitchFamily="34" charset="0"/>
                <a:cs typeface="Verdana" panose="020B0604030504040204" pitchFamily="34" charset="0"/>
              </a:rPr>
              <a:t/>
            </a:r>
            <a:br>
              <a:rPr lang="en-IN" dirty="0">
                <a:latin typeface="Verdana" panose="020B0604030504040204" pitchFamily="34" charset="0"/>
                <a:ea typeface="Verdana" panose="020B0604030504040204" pitchFamily="34" charset="0"/>
                <a:cs typeface="Verdana" panose="020B0604030504040204" pitchFamily="34" charset="0"/>
              </a:rPr>
            </a:br>
            <a:endParaRPr lang="en-IN"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xmlns="" id="{571A0D24-F170-4B8B-85B0-AE258FD1B3FA}"/>
              </a:ext>
            </a:extLst>
          </p:cNvPr>
          <p:cNvSpPr>
            <a:spLocks noGrp="1"/>
          </p:cNvSpPr>
          <p:nvPr>
            <p:ph idx="1"/>
          </p:nvPr>
        </p:nvSpPr>
        <p:spPr>
          <a:xfrm>
            <a:off x="677334" y="1696565"/>
            <a:ext cx="8596668" cy="3880773"/>
          </a:xfrm>
        </p:spPr>
        <p:txBody>
          <a:bodyPr/>
          <a:lstStyle/>
          <a:p>
            <a:pPr marL="0" lvl="0" indent="0">
              <a:lnSpc>
                <a:spcPct val="200000"/>
              </a:lnSpc>
              <a:buNone/>
            </a:pPr>
            <a:r>
              <a:rPr lang="en-US" sz="2000" dirty="0">
                <a:latin typeface="Verdana" panose="020B0604030504040204" pitchFamily="34" charset="0"/>
                <a:ea typeface="Verdana" panose="020B0604030504040204" pitchFamily="34" charset="0"/>
                <a:cs typeface="Verdana" panose="020B0604030504040204" pitchFamily="34" charset="0"/>
              </a:rPr>
              <a:t>Automated dispensing cabinets</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Store, dispense, and electronically track drugs</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Assist the medical center in profiling patients</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Reduce the time taken to retrieve medication</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Track inventory on a real-time basis (</a:t>
            </a:r>
            <a:r>
              <a:rPr lang="en-US" sz="2000" dirty="0" err="1">
                <a:latin typeface="Verdana" panose="020B0604030504040204" pitchFamily="34" charset="0"/>
                <a:ea typeface="Verdana" panose="020B0604030504040204" pitchFamily="34" charset="0"/>
                <a:cs typeface="Verdana" panose="020B0604030504040204" pitchFamily="34" charset="0"/>
              </a:rPr>
              <a:t>Weant</a:t>
            </a:r>
            <a:r>
              <a:rPr lang="en-US" sz="2000" dirty="0">
                <a:latin typeface="Verdana" panose="020B0604030504040204" pitchFamily="34" charset="0"/>
                <a:ea typeface="Verdana" panose="020B0604030504040204" pitchFamily="34" charset="0"/>
                <a:cs typeface="Verdana" panose="020B0604030504040204" pitchFamily="34" charset="0"/>
              </a:rPr>
              <a:t> et al., 2014). </a:t>
            </a:r>
            <a:endParaRPr lang="en-IN" sz="2000" dirty="0">
              <a:latin typeface="Verdana" panose="020B0604030504040204" pitchFamily="34" charset="0"/>
              <a:ea typeface="Verdana" panose="020B0604030504040204" pitchFamily="34" charset="0"/>
              <a:cs typeface="Verdana" panose="020B0604030504040204" pitchFamily="34" charset="0"/>
            </a:endParaRPr>
          </a:p>
          <a:p>
            <a:endParaRPr lang="en-IN"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69949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1910DF-1861-4639-92D3-A24E7B31909A}"/>
              </a:ext>
            </a:extLst>
          </p:cNvPr>
          <p:cNvSpPr>
            <a:spLocks noGrp="1"/>
          </p:cNvSpPr>
          <p:nvPr>
            <p:ph type="title"/>
          </p:nvPr>
        </p:nvSpPr>
        <p:spPr/>
        <p:txBody>
          <a:bodyPr>
            <a:noAutofit/>
          </a:bodyPr>
          <a:lstStyle/>
          <a:p>
            <a:r>
              <a:rPr lang="en-US" dirty="0">
                <a:latin typeface="Verdana" panose="020B0604030504040204" pitchFamily="34" charset="0"/>
                <a:ea typeface="Verdana" panose="020B0604030504040204" pitchFamily="34" charset="0"/>
                <a:cs typeface="Verdana" panose="020B0604030504040204" pitchFamily="34" charset="0"/>
              </a:rPr>
              <a:t>Issues in Application of Strategies</a:t>
            </a:r>
            <a:r>
              <a:rPr lang="en-IN" dirty="0">
                <a:latin typeface="Verdana" panose="020B0604030504040204" pitchFamily="34" charset="0"/>
                <a:ea typeface="Verdana" panose="020B0604030504040204" pitchFamily="34" charset="0"/>
                <a:cs typeface="Verdana" panose="020B0604030504040204" pitchFamily="34" charset="0"/>
              </a:rPr>
              <a:t/>
            </a:r>
            <a:br>
              <a:rPr lang="en-IN" dirty="0">
                <a:latin typeface="Verdana" panose="020B0604030504040204" pitchFamily="34" charset="0"/>
                <a:ea typeface="Verdana" panose="020B0604030504040204" pitchFamily="34" charset="0"/>
                <a:cs typeface="Verdana" panose="020B0604030504040204" pitchFamily="34" charset="0"/>
              </a:rPr>
            </a:br>
            <a:endParaRPr lang="en-IN"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xmlns="" id="{622A91FB-84A3-4A77-8684-26569EFC8788}"/>
              </a:ext>
            </a:extLst>
          </p:cNvPr>
          <p:cNvSpPr>
            <a:spLocks noGrp="1"/>
          </p:cNvSpPr>
          <p:nvPr>
            <p:ph idx="1"/>
          </p:nvPr>
        </p:nvSpPr>
        <p:spPr>
          <a:xfrm>
            <a:off x="677334" y="1682917"/>
            <a:ext cx="8596668" cy="4240211"/>
          </a:xfrm>
        </p:spPr>
        <p:txBody>
          <a:bodyPr>
            <a:normAutofit/>
          </a:bodyPr>
          <a:lstStyle/>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Irregular or inaccurate documentation (Elden &amp; Ismail, 2016)</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Incorrect restocking of automated dispensing cabinets (Elden &amp; Ismail, 2016)</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Inefficient functioning of dispensing cabinets (</a:t>
            </a:r>
            <a:r>
              <a:rPr lang="en-US" sz="2000" dirty="0" err="1">
                <a:latin typeface="Verdana" panose="020B0604030504040204" pitchFamily="34" charset="0"/>
                <a:ea typeface="Verdana" panose="020B0604030504040204" pitchFamily="34" charset="0"/>
                <a:cs typeface="Verdana" panose="020B0604030504040204" pitchFamily="34" charset="0"/>
              </a:rPr>
              <a:t>Darwesh</a:t>
            </a:r>
            <a:r>
              <a:rPr lang="en-US" sz="2000" dirty="0">
                <a:latin typeface="Verdana" panose="020B0604030504040204" pitchFamily="34" charset="0"/>
                <a:ea typeface="Verdana" panose="020B0604030504040204" pitchFamily="34" charset="0"/>
                <a:cs typeface="Verdana" panose="020B0604030504040204" pitchFamily="34" charset="0"/>
              </a:rPr>
              <a:t>, </a:t>
            </a:r>
            <a:r>
              <a:rPr lang="en-US" sz="2000" dirty="0" err="1">
                <a:latin typeface="Verdana" panose="020B0604030504040204" pitchFamily="34" charset="0"/>
                <a:ea typeface="Verdana" panose="020B0604030504040204" pitchFamily="34" charset="0"/>
                <a:cs typeface="Verdana" panose="020B0604030504040204" pitchFamily="34" charset="0"/>
              </a:rPr>
              <a:t>Machudo</a:t>
            </a:r>
            <a:r>
              <a:rPr lang="en-US" sz="2000" dirty="0">
                <a:latin typeface="Verdana" panose="020B0604030504040204" pitchFamily="34" charset="0"/>
                <a:ea typeface="Verdana" panose="020B0604030504040204" pitchFamily="34" charset="0"/>
                <a:cs typeface="Verdana" panose="020B0604030504040204" pitchFamily="34" charset="0"/>
              </a:rPr>
              <a:t>, &amp; John, 2017)</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Complexities in point-of-care drug order entry (</a:t>
            </a:r>
            <a:r>
              <a:rPr lang="en-US" sz="2000" dirty="0" err="1">
                <a:latin typeface="Verdana" panose="020B0604030504040204" pitchFamily="34" charset="0"/>
                <a:ea typeface="Verdana" panose="020B0604030504040204" pitchFamily="34" charset="0"/>
                <a:cs typeface="Verdana" panose="020B0604030504040204" pitchFamily="34" charset="0"/>
              </a:rPr>
              <a:t>Ferencz</a:t>
            </a:r>
            <a:r>
              <a:rPr lang="en-US" sz="2000" dirty="0">
                <a:latin typeface="Verdana" panose="020B0604030504040204" pitchFamily="34" charset="0"/>
                <a:ea typeface="Verdana" panose="020B0604030504040204" pitchFamily="34" charset="0"/>
                <a:cs typeface="Verdana" panose="020B0604030504040204" pitchFamily="34" charset="0"/>
              </a:rPr>
              <a:t>, 2014)</a:t>
            </a:r>
            <a:endParaRPr lang="en-IN" sz="2000" dirty="0">
              <a:latin typeface="Verdana" panose="020B0604030504040204" pitchFamily="34" charset="0"/>
              <a:ea typeface="Verdana" panose="020B0604030504040204" pitchFamily="34" charset="0"/>
              <a:cs typeface="Verdana" panose="020B0604030504040204" pitchFamily="34" charset="0"/>
            </a:endParaRPr>
          </a:p>
          <a:p>
            <a:endParaRPr lang="en-IN" sz="2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90468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7061B6-F53B-4E49-9C09-7253F444AF27}"/>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Stakeholder Participation (1) </a:t>
            </a:r>
            <a:r>
              <a:rPr lang="en-IN" dirty="0">
                <a:latin typeface="Verdana" panose="020B0604030504040204" pitchFamily="34" charset="0"/>
                <a:ea typeface="Verdana" panose="020B0604030504040204" pitchFamily="34" charset="0"/>
                <a:cs typeface="Verdana" panose="020B0604030504040204" pitchFamily="34" charset="0"/>
              </a:rPr>
              <a:t/>
            </a:r>
            <a:br>
              <a:rPr lang="en-IN" dirty="0">
                <a:latin typeface="Verdana" panose="020B0604030504040204" pitchFamily="34" charset="0"/>
                <a:ea typeface="Verdana" panose="020B0604030504040204" pitchFamily="34" charset="0"/>
                <a:cs typeface="Verdana" panose="020B0604030504040204" pitchFamily="34" charset="0"/>
              </a:rPr>
            </a:br>
            <a:endParaRPr lang="en-IN"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xmlns="" id="{ECEBFA2C-2FD7-4357-8AE4-A8CFFC323BEB}"/>
              </a:ext>
            </a:extLst>
          </p:cNvPr>
          <p:cNvSpPr>
            <a:spLocks noGrp="1"/>
          </p:cNvSpPr>
          <p:nvPr>
            <p:ph idx="1"/>
          </p:nvPr>
        </p:nvSpPr>
        <p:spPr>
          <a:xfrm>
            <a:off x="677334" y="1583141"/>
            <a:ext cx="8596668" cy="4380931"/>
          </a:xfrm>
        </p:spPr>
        <p:txBody>
          <a:bodyPr>
            <a:normAutofit fontScale="92500" lnSpcReduction="20000"/>
          </a:bodyPr>
          <a:lstStyle/>
          <a:p>
            <a:pPr lvl="0">
              <a:lnSpc>
                <a:spcPct val="200000"/>
              </a:lnSpc>
            </a:pPr>
            <a:r>
              <a:rPr lang="en-US" sz="2200" dirty="0">
                <a:latin typeface="Verdana" panose="020B0604030504040204" pitchFamily="34" charset="0"/>
                <a:ea typeface="Verdana" panose="020B0604030504040204" pitchFamily="34" charset="0"/>
                <a:cs typeface="Verdana" panose="020B0604030504040204" pitchFamily="34" charset="0"/>
              </a:rPr>
              <a:t>Key administrative personnel will form a quality committee (</a:t>
            </a:r>
            <a:r>
              <a:rPr lang="en-US" sz="2200" dirty="0" err="1">
                <a:latin typeface="Verdana" panose="020B0604030504040204" pitchFamily="34" charset="0"/>
                <a:ea typeface="Verdana" panose="020B0604030504040204" pitchFamily="34" charset="0"/>
                <a:cs typeface="Verdana" panose="020B0604030504040204" pitchFamily="34" charset="0"/>
              </a:rPr>
              <a:t>Parand</a:t>
            </a:r>
            <a:r>
              <a:rPr lang="en-US" sz="2200" dirty="0">
                <a:latin typeface="Verdana" panose="020B0604030504040204" pitchFamily="34" charset="0"/>
                <a:ea typeface="Verdana" panose="020B0604030504040204" pitchFamily="34" charset="0"/>
                <a:cs typeface="Verdana" panose="020B0604030504040204" pitchFamily="34" charset="0"/>
              </a:rPr>
              <a:t>, Dopson, Renz, &amp; Vincent, 2014) </a:t>
            </a:r>
            <a:endParaRPr lang="en-IN" sz="22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200" dirty="0">
                <a:latin typeface="Verdana" panose="020B0604030504040204" pitchFamily="34" charset="0"/>
                <a:ea typeface="Verdana" panose="020B0604030504040204" pitchFamily="34" charset="0"/>
                <a:cs typeface="Verdana" panose="020B0604030504040204" pitchFamily="34" charset="0"/>
              </a:rPr>
              <a:t>Nursing staff will identify processes</a:t>
            </a:r>
            <a:r>
              <a:rPr lang="en-IN" sz="2200" dirty="0">
                <a:latin typeface="Verdana" panose="020B0604030504040204" pitchFamily="34" charset="0"/>
                <a:ea typeface="Verdana" panose="020B0604030504040204" pitchFamily="34" charset="0"/>
                <a:cs typeface="Verdana" panose="020B0604030504040204" pitchFamily="34" charset="0"/>
              </a:rPr>
              <a:t> </a:t>
            </a:r>
            <a:r>
              <a:rPr lang="en-US" sz="2200" dirty="0">
                <a:latin typeface="Verdana" panose="020B0604030504040204" pitchFamily="34" charset="0"/>
                <a:ea typeface="Verdana" panose="020B0604030504040204" pitchFamily="34" charset="0"/>
                <a:cs typeface="Verdana" panose="020B0604030504040204" pitchFamily="34" charset="0"/>
              </a:rPr>
              <a:t>in which most medication errors occur (The Health Foundation, 2012)</a:t>
            </a:r>
            <a:endParaRPr lang="en-IN" sz="22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200" dirty="0">
                <a:latin typeface="Verdana" panose="020B0604030504040204" pitchFamily="34" charset="0"/>
                <a:ea typeface="Verdana" panose="020B0604030504040204" pitchFamily="34" charset="0"/>
                <a:cs typeface="Verdana" panose="020B0604030504040204" pitchFamily="34" charset="0"/>
              </a:rPr>
              <a:t>Pharmacists should ensure strict compliance of stocking and dispensing policies (</a:t>
            </a:r>
            <a:r>
              <a:rPr lang="en-US" sz="2200" dirty="0" err="1">
                <a:latin typeface="Verdana" panose="020B0604030504040204" pitchFamily="34" charset="0"/>
                <a:ea typeface="Verdana" panose="020B0604030504040204" pitchFamily="34" charset="0"/>
                <a:cs typeface="Verdana" panose="020B0604030504040204" pitchFamily="34" charset="0"/>
              </a:rPr>
              <a:t>Ferencz</a:t>
            </a:r>
            <a:r>
              <a:rPr lang="en-US" sz="2200" dirty="0">
                <a:latin typeface="Verdana" panose="020B0604030504040204" pitchFamily="34" charset="0"/>
                <a:ea typeface="Verdana" panose="020B0604030504040204" pitchFamily="34" charset="0"/>
                <a:cs typeface="Verdana" panose="020B0604030504040204" pitchFamily="34" charset="0"/>
              </a:rPr>
              <a:t>, 2014)</a:t>
            </a:r>
            <a:endParaRPr lang="en-IN" sz="2200" dirty="0">
              <a:latin typeface="Verdana" panose="020B0604030504040204" pitchFamily="34" charset="0"/>
              <a:ea typeface="Verdana" panose="020B0604030504040204" pitchFamily="34" charset="0"/>
              <a:cs typeface="Verdana" panose="020B0604030504040204" pitchFamily="34" charset="0"/>
            </a:endParaRPr>
          </a:p>
          <a:p>
            <a:pPr marL="0" indent="0">
              <a:lnSpc>
                <a:spcPct val="200000"/>
              </a:lnSpc>
              <a:buNone/>
            </a:pPr>
            <a:r>
              <a:rPr lang="en-IN" sz="2000" dirty="0">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3502849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B521F8-8E59-4F0B-BBFE-9D5A5B714209}"/>
              </a:ext>
            </a:extLst>
          </p:cNvPr>
          <p:cNvSpPr>
            <a:spLocks noGrp="1"/>
          </p:cNvSpPr>
          <p:nvPr>
            <p:ph type="title"/>
          </p:nvPr>
        </p:nvSpPr>
        <p:spPr>
          <a:xfrm>
            <a:off x="677334" y="609600"/>
            <a:ext cx="8596668" cy="878006"/>
          </a:xfrm>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Stakeholder Participation (2)</a:t>
            </a:r>
            <a:endParaRPr lang="en-IN" dirty="0">
              <a:latin typeface="Verdana" panose="020B0604030504040204" pitchFamily="34" charset="0"/>
              <a:ea typeface="Verdana" panose="020B0604030504040204" pitchFamily="34" charset="0"/>
              <a:cs typeface="Verdana" panose="020B0604030504040204" pitchFamily="34" charset="0"/>
            </a:endParaRPr>
          </a:p>
        </p:txBody>
      </p:sp>
      <p:sp>
        <p:nvSpPr>
          <p:cNvPr id="3" name="Content Placeholder 2">
            <a:extLst>
              <a:ext uri="{FF2B5EF4-FFF2-40B4-BE49-F238E27FC236}">
                <a16:creationId xmlns:a16="http://schemas.microsoft.com/office/drawing/2014/main" xmlns="" id="{B5C5CDF0-7EB2-465F-827E-608116B5B1E1}"/>
              </a:ext>
            </a:extLst>
          </p:cNvPr>
          <p:cNvSpPr>
            <a:spLocks noGrp="1"/>
          </p:cNvSpPr>
          <p:nvPr>
            <p:ph idx="1"/>
          </p:nvPr>
        </p:nvSpPr>
        <p:spPr>
          <a:xfrm>
            <a:off x="677334" y="1488613"/>
            <a:ext cx="8596668" cy="3880773"/>
          </a:xfrm>
        </p:spPr>
        <p:txBody>
          <a:bodyPr/>
          <a:lstStyle/>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Board members will ensure transparency and efficiency (</a:t>
            </a:r>
            <a:r>
              <a:rPr lang="en-US" sz="2000" dirty="0" err="1">
                <a:latin typeface="Verdana" panose="020B0604030504040204" pitchFamily="34" charset="0"/>
                <a:ea typeface="Verdana" panose="020B0604030504040204" pitchFamily="34" charset="0"/>
                <a:cs typeface="Verdana" panose="020B0604030504040204" pitchFamily="34" charset="0"/>
              </a:rPr>
              <a:t>Parand</a:t>
            </a:r>
            <a:r>
              <a:rPr lang="en-US" sz="2000" dirty="0">
                <a:latin typeface="Verdana" panose="020B0604030504040204" pitchFamily="34" charset="0"/>
                <a:ea typeface="Verdana" panose="020B0604030504040204" pitchFamily="34" charset="0"/>
                <a:cs typeface="Verdana" panose="020B0604030504040204" pitchFamily="34" charset="0"/>
              </a:rPr>
              <a:t>, Dopson, Renz, &amp; Vincent, 2014)</a:t>
            </a:r>
            <a:endParaRPr lang="en-IN" sz="2000" dirty="0">
              <a:latin typeface="Verdana" panose="020B0604030504040204" pitchFamily="34" charset="0"/>
              <a:ea typeface="Verdana" panose="020B0604030504040204" pitchFamily="34" charset="0"/>
              <a:cs typeface="Verdana" panose="020B0604030504040204" pitchFamily="34" charset="0"/>
            </a:endParaRPr>
          </a:p>
          <a:p>
            <a:pPr lvl="0">
              <a:lnSpc>
                <a:spcPct val="200000"/>
              </a:lnSpc>
            </a:pPr>
            <a:r>
              <a:rPr lang="en-US" sz="2000" dirty="0">
                <a:latin typeface="Verdana" panose="020B0604030504040204" pitchFamily="34" charset="0"/>
                <a:ea typeface="Verdana" panose="020B0604030504040204" pitchFamily="34" charset="0"/>
                <a:cs typeface="Verdana" panose="020B0604030504040204" pitchFamily="34" charset="0"/>
              </a:rPr>
              <a:t>Patients and family members will provide feedback for improvement (Agency for Health Research and Quality, 2017)</a:t>
            </a:r>
            <a:endParaRPr lang="en-IN" sz="2000" dirty="0">
              <a:latin typeface="Verdana" panose="020B0604030504040204" pitchFamily="34" charset="0"/>
              <a:ea typeface="Verdana" panose="020B0604030504040204" pitchFamily="34" charset="0"/>
              <a:cs typeface="Verdana" panose="020B0604030504040204" pitchFamily="34" charset="0"/>
            </a:endParaRPr>
          </a:p>
          <a:p>
            <a:endParaRPr lang="en-IN" dirty="0"/>
          </a:p>
        </p:txBody>
      </p:sp>
    </p:spTree>
    <p:extLst>
      <p:ext uri="{BB962C8B-B14F-4D97-AF65-F5344CB8AC3E}">
        <p14:creationId xmlns:p14="http://schemas.microsoft.com/office/powerpoint/2010/main" val="1283597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1063C5-B6F8-47CE-BC0F-E91014420C74}"/>
              </a:ext>
            </a:extLst>
          </p:cNvPr>
          <p:cNvSpPr>
            <a:spLocks noGrp="1"/>
          </p:cNvSpPr>
          <p:nvPr>
            <p:ph type="title"/>
          </p:nvPr>
        </p:nvSpPr>
        <p:spPr/>
        <p:txBody>
          <a:bodyPr/>
          <a:lstStyle/>
          <a:p>
            <a:r>
              <a:rPr lang="en-US" dirty="0">
                <a:latin typeface="Verdana" panose="020B0604030504040204" pitchFamily="34" charset="0"/>
                <a:ea typeface="Verdana" panose="020B0604030504040204" pitchFamily="34" charset="0"/>
                <a:cs typeface="Verdana" panose="020B0604030504040204" pitchFamily="34" charset="0"/>
              </a:rPr>
              <a:t>References (1)</a:t>
            </a:r>
            <a:r>
              <a:rPr lang="en-IN" dirty="0"/>
              <a:t/>
            </a:r>
            <a:br>
              <a:rPr lang="en-IN" dirty="0"/>
            </a:br>
            <a:endParaRPr lang="en-IN" dirty="0"/>
          </a:p>
        </p:txBody>
      </p:sp>
      <p:sp>
        <p:nvSpPr>
          <p:cNvPr id="3" name="Content Placeholder 2">
            <a:extLst>
              <a:ext uri="{FF2B5EF4-FFF2-40B4-BE49-F238E27FC236}">
                <a16:creationId xmlns:a16="http://schemas.microsoft.com/office/drawing/2014/main" xmlns="" id="{2A74EA0F-F5D9-4C54-AFD9-747C0AAD6DEF}"/>
              </a:ext>
            </a:extLst>
          </p:cNvPr>
          <p:cNvSpPr>
            <a:spLocks noGrp="1"/>
          </p:cNvSpPr>
          <p:nvPr>
            <p:ph idx="1"/>
          </p:nvPr>
        </p:nvSpPr>
        <p:spPr>
          <a:xfrm>
            <a:off x="336140" y="1495188"/>
            <a:ext cx="8596668" cy="5362812"/>
          </a:xfrm>
        </p:spPr>
        <p:txBody>
          <a:bodyPr>
            <a:normAutofit fontScale="85000" lnSpcReduction="10000"/>
          </a:bodyPr>
          <a:lstStyle/>
          <a:p>
            <a:pPr lvl="0">
              <a:buClr>
                <a:srgbClr val="90C226"/>
              </a:buClr>
            </a:pPr>
            <a:r>
              <a:rPr lang="en-US" dirty="0">
                <a:solidFill>
                  <a:prstClr val="black">
                    <a:lumMod val="75000"/>
                    <a:lumOff val="25000"/>
                  </a:prstClr>
                </a:solidFill>
              </a:rPr>
              <a:t>Agency for Healthcare Research and Quality. (2017). Guide to patient and family engagement in hospital quality and safety. Retrieved from https://www.ahrq.gov/professionals/systems/hospital/engagingfamilies/index.html</a:t>
            </a:r>
            <a:endParaRPr lang="en-IN" dirty="0">
              <a:solidFill>
                <a:prstClr val="black">
                  <a:lumMod val="75000"/>
                  <a:lumOff val="25000"/>
                </a:prstClr>
              </a:solidFill>
            </a:endParaRPr>
          </a:p>
          <a:p>
            <a:pPr lvl="0">
              <a:buClr>
                <a:srgbClr val="90C226"/>
              </a:buClr>
            </a:pPr>
            <a:r>
              <a:rPr lang="en-US" dirty="0">
                <a:solidFill>
                  <a:prstClr val="black">
                    <a:lumMod val="75000"/>
                    <a:lumOff val="25000"/>
                  </a:prstClr>
                </a:solidFill>
              </a:rPr>
              <a:t>Centers for Medicare &amp; Medicaid Services. (n.d.). Guidance for performing failure mode and effects analysis with performance improvement projects. Retrieved from https://cms.gov/Medicare/Provider-Enrollment-and-Certification/QAPI/downloads/GuidanceForFMEA.pdf</a:t>
            </a:r>
            <a:endParaRPr lang="en-IN" dirty="0">
              <a:solidFill>
                <a:prstClr val="black">
                  <a:lumMod val="75000"/>
                  <a:lumOff val="25000"/>
                </a:prstClr>
              </a:solidFill>
            </a:endParaRPr>
          </a:p>
          <a:p>
            <a:pPr lvl="0">
              <a:buClr>
                <a:srgbClr val="90C226"/>
              </a:buClr>
            </a:pPr>
            <a:r>
              <a:rPr lang="en-US" dirty="0">
                <a:solidFill>
                  <a:prstClr val="black">
                    <a:lumMod val="75000"/>
                    <a:lumOff val="25000"/>
                  </a:prstClr>
                </a:solidFill>
              </a:rPr>
              <a:t>Centers for Medicare &amp; Medicaid Services. (2017). Patient safety standards. Retrieved from https://www.cms.gov/Medicare/Quality-Initiatives-Patient-Assessment-Instruments/QualityInitiativesGenInfo/ACA-MQI/Patient-Safety/MQI-Patient-Safety.html</a:t>
            </a:r>
            <a:endParaRPr lang="en-IN" dirty="0">
              <a:solidFill>
                <a:prstClr val="black">
                  <a:lumMod val="75000"/>
                  <a:lumOff val="25000"/>
                </a:prstClr>
              </a:solidFill>
            </a:endParaRPr>
          </a:p>
          <a:p>
            <a:pPr lvl="0">
              <a:buClr>
                <a:srgbClr val="90C226"/>
              </a:buClr>
            </a:pPr>
            <a:r>
              <a:rPr lang="en-US" dirty="0">
                <a:solidFill>
                  <a:prstClr val="black">
                    <a:lumMod val="75000"/>
                    <a:lumOff val="25000"/>
                  </a:prstClr>
                </a:solidFill>
              </a:rPr>
              <a:t>Code of Maryland Regulations. (n.d.). Hospital patient safety program. Retrieved from http://qups.org/med_errors.php?c=internal&amp;id=172</a:t>
            </a:r>
            <a:endParaRPr lang="en-IN" dirty="0">
              <a:solidFill>
                <a:prstClr val="black">
                  <a:lumMod val="75000"/>
                  <a:lumOff val="25000"/>
                </a:prstClr>
              </a:solidFill>
            </a:endParaRPr>
          </a:p>
          <a:p>
            <a:pPr lvl="0">
              <a:buClr>
                <a:srgbClr val="90C226"/>
              </a:buClr>
            </a:pPr>
            <a:r>
              <a:rPr lang="en-US" dirty="0" err="1">
                <a:solidFill>
                  <a:prstClr val="black">
                    <a:lumMod val="75000"/>
                    <a:lumOff val="25000"/>
                  </a:prstClr>
                </a:solidFill>
              </a:rPr>
              <a:t>Darwesh</a:t>
            </a:r>
            <a:r>
              <a:rPr lang="en-US" dirty="0">
                <a:solidFill>
                  <a:prstClr val="black">
                    <a:lumMod val="75000"/>
                    <a:lumOff val="25000"/>
                  </a:prstClr>
                </a:solidFill>
              </a:rPr>
              <a:t>, B. M., </a:t>
            </a:r>
            <a:r>
              <a:rPr lang="en-US" dirty="0" err="1">
                <a:solidFill>
                  <a:prstClr val="black">
                    <a:lumMod val="75000"/>
                    <a:lumOff val="25000"/>
                  </a:prstClr>
                </a:solidFill>
              </a:rPr>
              <a:t>Machudo</a:t>
            </a:r>
            <a:r>
              <a:rPr lang="en-US" dirty="0">
                <a:solidFill>
                  <a:prstClr val="black">
                    <a:lumMod val="75000"/>
                    <a:lumOff val="25000"/>
                  </a:prstClr>
                </a:solidFill>
              </a:rPr>
              <a:t>, S. Y., &amp; John, S. (2017). The experience of using an automated dispensing system to improve medication safety and management at King Abdul </a:t>
            </a:r>
            <a:r>
              <a:rPr lang="en-US" dirty="0" err="1">
                <a:solidFill>
                  <a:prstClr val="black">
                    <a:lumMod val="75000"/>
                    <a:lumOff val="25000"/>
                  </a:prstClr>
                </a:solidFill>
              </a:rPr>
              <a:t>aziz</a:t>
            </a:r>
            <a:r>
              <a:rPr lang="en-US" dirty="0">
                <a:solidFill>
                  <a:prstClr val="black">
                    <a:lumMod val="75000"/>
                    <a:lumOff val="25000"/>
                  </a:prstClr>
                </a:solidFill>
              </a:rPr>
              <a:t> University Hospital. </a:t>
            </a:r>
            <a:r>
              <a:rPr lang="en-US" i="1" dirty="0">
                <a:solidFill>
                  <a:prstClr val="black">
                    <a:lumMod val="75000"/>
                    <a:lumOff val="25000"/>
                  </a:prstClr>
                </a:solidFill>
              </a:rPr>
              <a:t>Journal of Pharmacy Practice and Community Medicine 3</a:t>
            </a:r>
            <a:r>
              <a:rPr lang="en-US" dirty="0">
                <a:solidFill>
                  <a:prstClr val="black">
                    <a:lumMod val="75000"/>
                    <a:lumOff val="25000"/>
                  </a:prstClr>
                </a:solidFill>
              </a:rPr>
              <a:t>(3), 114–119. http://dx.doi.org/10.5530/jppcm.2017.3.26 </a:t>
            </a:r>
            <a:endParaRPr lang="en-IN" dirty="0">
              <a:solidFill>
                <a:prstClr val="black">
                  <a:lumMod val="75000"/>
                  <a:lumOff val="25000"/>
                </a:prstClr>
              </a:solidFill>
            </a:endParaRPr>
          </a:p>
          <a:p>
            <a:pPr lvl="0">
              <a:buClr>
                <a:srgbClr val="90C226"/>
              </a:buClr>
            </a:pPr>
            <a:r>
              <a:rPr lang="en-US" dirty="0">
                <a:solidFill>
                  <a:prstClr val="black">
                    <a:lumMod val="75000"/>
                    <a:lumOff val="25000"/>
                  </a:prstClr>
                </a:solidFill>
              </a:rPr>
              <a:t>Elden, N. M. K., &amp; Ismail, A. (2016). The importance of medication errors reporting in improving the quality of clinical care services. </a:t>
            </a:r>
            <a:r>
              <a:rPr lang="en-US" i="1" dirty="0">
                <a:solidFill>
                  <a:prstClr val="black">
                    <a:lumMod val="75000"/>
                    <a:lumOff val="25000"/>
                  </a:prstClr>
                </a:solidFill>
              </a:rPr>
              <a:t>Global Journal of Health Science,</a:t>
            </a:r>
            <a:r>
              <a:rPr lang="en-US" dirty="0">
                <a:solidFill>
                  <a:prstClr val="black">
                    <a:lumMod val="75000"/>
                    <a:lumOff val="25000"/>
                  </a:prstClr>
                </a:solidFill>
              </a:rPr>
              <a:t> </a:t>
            </a:r>
            <a:r>
              <a:rPr lang="en-US" i="1" dirty="0">
                <a:solidFill>
                  <a:prstClr val="black">
                    <a:lumMod val="75000"/>
                    <a:lumOff val="25000"/>
                  </a:prstClr>
                </a:solidFill>
              </a:rPr>
              <a:t>8</a:t>
            </a:r>
            <a:r>
              <a:rPr lang="en-US" dirty="0">
                <a:solidFill>
                  <a:prstClr val="black">
                    <a:lumMod val="75000"/>
                    <a:lumOff val="25000"/>
                  </a:prstClr>
                </a:solidFill>
              </a:rPr>
              <a:t>(8), 243–251. https://dx.doi.org/10.5539/gjhs.v8n8p243</a:t>
            </a:r>
            <a:endParaRPr lang="en-IN" dirty="0">
              <a:solidFill>
                <a:prstClr val="black">
                  <a:lumMod val="75000"/>
                  <a:lumOff val="25000"/>
                </a:prstClr>
              </a:solidFill>
            </a:endParaRPr>
          </a:p>
          <a:p>
            <a:pPr lvl="0">
              <a:buClr>
                <a:srgbClr val="90C226"/>
              </a:buClr>
            </a:pPr>
            <a:r>
              <a:rPr lang="en-US" dirty="0" err="1">
                <a:solidFill>
                  <a:prstClr val="black">
                    <a:lumMod val="75000"/>
                    <a:lumOff val="25000"/>
                  </a:prstClr>
                </a:solidFill>
              </a:rPr>
              <a:t>Ferencz</a:t>
            </a:r>
            <a:r>
              <a:rPr lang="en-US" dirty="0">
                <a:solidFill>
                  <a:prstClr val="black">
                    <a:lumMod val="75000"/>
                    <a:lumOff val="25000"/>
                  </a:prstClr>
                </a:solidFill>
              </a:rPr>
              <a:t>, N. (2014). Safety of automated dispensing systems. </a:t>
            </a:r>
            <a:r>
              <a:rPr lang="en-US" i="1" dirty="0">
                <a:solidFill>
                  <a:prstClr val="black">
                    <a:lumMod val="75000"/>
                    <a:lumOff val="25000"/>
                  </a:prstClr>
                </a:solidFill>
              </a:rPr>
              <a:t>U.S. Pharmacist</a:t>
            </a:r>
            <a:r>
              <a:rPr lang="en-US" dirty="0">
                <a:solidFill>
                  <a:prstClr val="black">
                    <a:lumMod val="75000"/>
                    <a:lumOff val="25000"/>
                  </a:prstClr>
                </a:solidFill>
              </a:rPr>
              <a:t>. Retrieved from https://www.uspharmacist.com/article/safety-of-automated-dispensing-systems </a:t>
            </a:r>
            <a:endParaRPr lang="en-IN" dirty="0">
              <a:solidFill>
                <a:prstClr val="black">
                  <a:lumMod val="75000"/>
                  <a:lumOff val="25000"/>
                </a:prstClr>
              </a:solidFill>
            </a:endParaRPr>
          </a:p>
          <a:p>
            <a:endParaRPr lang="en-IN" dirty="0"/>
          </a:p>
        </p:txBody>
      </p:sp>
    </p:spTree>
    <p:extLst>
      <p:ext uri="{BB962C8B-B14F-4D97-AF65-F5344CB8AC3E}">
        <p14:creationId xmlns:p14="http://schemas.microsoft.com/office/powerpoint/2010/main" val="1269849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8E97706C-4BF9-42AF-992E-4E4BEB9078DA}"/>
              </a:ext>
            </a:extLst>
          </p:cNvPr>
          <p:cNvSpPr>
            <a:spLocks noGrp="1"/>
          </p:cNvSpPr>
          <p:nvPr>
            <p:ph type="title"/>
          </p:nvPr>
        </p:nvSpPr>
        <p:spPr>
          <a:xfrm>
            <a:off x="677334" y="609600"/>
            <a:ext cx="8596668" cy="850710"/>
          </a:xfrm>
        </p:spPr>
        <p:txBody>
          <a:bodyPr/>
          <a:lstStyle/>
          <a:p>
            <a:r>
              <a:rPr lang="en-IN" dirty="0">
                <a:latin typeface="Verdana" panose="020B0604030504040204" pitchFamily="34" charset="0"/>
                <a:ea typeface="Verdana" panose="020B0604030504040204" pitchFamily="34" charset="0"/>
                <a:cs typeface="Verdana" panose="020B0604030504040204" pitchFamily="34" charset="0"/>
              </a:rPr>
              <a:t>References</a:t>
            </a:r>
            <a:r>
              <a:rPr lang="en-IN" dirty="0"/>
              <a:t> (2)</a:t>
            </a:r>
          </a:p>
        </p:txBody>
      </p:sp>
      <p:sp>
        <p:nvSpPr>
          <p:cNvPr id="3" name="Content Placeholder 2">
            <a:extLst>
              <a:ext uri="{FF2B5EF4-FFF2-40B4-BE49-F238E27FC236}">
                <a16:creationId xmlns:a16="http://schemas.microsoft.com/office/drawing/2014/main" xmlns="" id="{B91E38AD-2280-48CB-8F22-9DDB90B72E52}"/>
              </a:ext>
            </a:extLst>
          </p:cNvPr>
          <p:cNvSpPr>
            <a:spLocks noGrp="1"/>
          </p:cNvSpPr>
          <p:nvPr>
            <p:ph idx="1"/>
          </p:nvPr>
        </p:nvSpPr>
        <p:spPr>
          <a:xfrm>
            <a:off x="513561" y="1460310"/>
            <a:ext cx="8596668" cy="4697411"/>
          </a:xfrm>
        </p:spPr>
        <p:txBody>
          <a:bodyPr>
            <a:normAutofit fontScale="85000" lnSpcReduction="10000"/>
          </a:bodyPr>
          <a:lstStyle/>
          <a:p>
            <a:pPr lvl="0">
              <a:buClr>
                <a:srgbClr val="90C226"/>
              </a:buClr>
            </a:pPr>
            <a:r>
              <a:rPr lang="en-US" dirty="0">
                <a:solidFill>
                  <a:prstClr val="black">
                    <a:lumMod val="75000"/>
                    <a:lumOff val="25000"/>
                  </a:prstClr>
                </a:solidFill>
              </a:rPr>
              <a:t>Institute for Healthcare Improvement. (n.d.). Failure modes and effects analysis. Retrieved from http://ucdenver.edu/academics/colleges/medicalschool/facultyAffairs/moc/Forms/Documents/MOCPAP/FailureModesandEffectsAnalysis_IHI.pdf</a:t>
            </a:r>
            <a:endParaRPr lang="en-IN" dirty="0">
              <a:solidFill>
                <a:prstClr val="black">
                  <a:lumMod val="75000"/>
                  <a:lumOff val="25000"/>
                </a:prstClr>
              </a:solidFill>
            </a:endParaRPr>
          </a:p>
          <a:p>
            <a:pPr lvl="0">
              <a:buClr>
                <a:srgbClr val="90C226"/>
              </a:buClr>
            </a:pPr>
            <a:r>
              <a:rPr lang="en-US" dirty="0">
                <a:solidFill>
                  <a:prstClr val="black">
                    <a:lumMod val="75000"/>
                    <a:lumOff val="25000"/>
                  </a:prstClr>
                </a:solidFill>
              </a:rPr>
              <a:t>Kavanagh, C. (2017). Medication governance: Preventing errors and promoting patient safety. </a:t>
            </a:r>
            <a:r>
              <a:rPr lang="en-US" i="1" dirty="0">
                <a:solidFill>
                  <a:prstClr val="black">
                    <a:lumMod val="75000"/>
                    <a:lumOff val="25000"/>
                  </a:prstClr>
                </a:solidFill>
              </a:rPr>
              <a:t>British Journal of Nursing, 26</a:t>
            </a:r>
            <a:r>
              <a:rPr lang="en-US" dirty="0">
                <a:solidFill>
                  <a:prstClr val="black">
                    <a:lumMod val="75000"/>
                    <a:lumOff val="25000"/>
                  </a:prstClr>
                </a:solidFill>
              </a:rPr>
              <a:t>(3), 159–165. http://dx.doi.org/10.12968/bjon.2017.26.3.159</a:t>
            </a:r>
            <a:endParaRPr lang="en-IN" dirty="0">
              <a:solidFill>
                <a:prstClr val="black">
                  <a:lumMod val="75000"/>
                  <a:lumOff val="25000"/>
                </a:prstClr>
              </a:solidFill>
            </a:endParaRPr>
          </a:p>
          <a:p>
            <a:pPr lvl="0">
              <a:buClr>
                <a:srgbClr val="90C226"/>
              </a:buClr>
            </a:pPr>
            <a:r>
              <a:rPr lang="en-US" dirty="0" err="1">
                <a:solidFill>
                  <a:prstClr val="black">
                    <a:lumMod val="75000"/>
                    <a:lumOff val="25000"/>
                  </a:prstClr>
                </a:solidFill>
              </a:rPr>
              <a:t>Parand</a:t>
            </a:r>
            <a:r>
              <a:rPr lang="en-US" dirty="0">
                <a:solidFill>
                  <a:prstClr val="black">
                    <a:lumMod val="75000"/>
                    <a:lumOff val="25000"/>
                  </a:prstClr>
                </a:solidFill>
              </a:rPr>
              <a:t>, A., Dopson, S., Renz, A., &amp; Vincent, C. (2014). The role of hospital managers in quality and patient safety: A systematic review. </a:t>
            </a:r>
            <a:r>
              <a:rPr lang="en-US" i="1" dirty="0">
                <a:solidFill>
                  <a:prstClr val="black">
                    <a:lumMod val="75000"/>
                    <a:lumOff val="25000"/>
                  </a:prstClr>
                </a:solidFill>
              </a:rPr>
              <a:t>BMJ Open</a:t>
            </a:r>
            <a:r>
              <a:rPr lang="en-US" dirty="0">
                <a:solidFill>
                  <a:prstClr val="black">
                    <a:lumMod val="75000"/>
                    <a:lumOff val="25000"/>
                  </a:prstClr>
                </a:solidFill>
              </a:rPr>
              <a:t>, </a:t>
            </a:r>
            <a:r>
              <a:rPr lang="en-US" i="1" dirty="0">
                <a:solidFill>
                  <a:prstClr val="black">
                    <a:lumMod val="75000"/>
                    <a:lumOff val="25000"/>
                  </a:prstClr>
                </a:solidFill>
              </a:rPr>
              <a:t>4</a:t>
            </a:r>
            <a:r>
              <a:rPr lang="en-US" dirty="0">
                <a:solidFill>
                  <a:prstClr val="black">
                    <a:lumMod val="75000"/>
                    <a:lumOff val="25000"/>
                  </a:prstClr>
                </a:solidFill>
              </a:rPr>
              <a:t>(9). http://dx.doi.org/10.1136/bmjopen-2014-005055</a:t>
            </a:r>
            <a:endParaRPr lang="en-IN" dirty="0">
              <a:solidFill>
                <a:prstClr val="black">
                  <a:lumMod val="75000"/>
                  <a:lumOff val="25000"/>
                </a:prstClr>
              </a:solidFill>
            </a:endParaRPr>
          </a:p>
          <a:p>
            <a:pPr lvl="0">
              <a:buClr>
                <a:srgbClr val="90C226"/>
              </a:buClr>
            </a:pPr>
            <a:r>
              <a:rPr lang="en-US" dirty="0" err="1">
                <a:solidFill>
                  <a:prstClr val="black">
                    <a:lumMod val="75000"/>
                    <a:lumOff val="25000"/>
                  </a:prstClr>
                </a:solidFill>
              </a:rPr>
              <a:t>Rochais</a:t>
            </a:r>
            <a:r>
              <a:rPr lang="en-US" dirty="0">
                <a:solidFill>
                  <a:prstClr val="black">
                    <a:lumMod val="75000"/>
                    <a:lumOff val="25000"/>
                  </a:prstClr>
                </a:solidFill>
              </a:rPr>
              <a:t>, É., Atkinson, S., </a:t>
            </a:r>
            <a:r>
              <a:rPr lang="en-US" dirty="0" err="1">
                <a:solidFill>
                  <a:prstClr val="black">
                    <a:lumMod val="75000"/>
                    <a:lumOff val="25000"/>
                  </a:prstClr>
                </a:solidFill>
              </a:rPr>
              <a:t>Guilbeault</a:t>
            </a:r>
            <a:r>
              <a:rPr lang="en-US" dirty="0">
                <a:solidFill>
                  <a:prstClr val="black">
                    <a:lumMod val="75000"/>
                    <a:lumOff val="25000"/>
                  </a:prstClr>
                </a:solidFill>
              </a:rPr>
              <a:t>, M., &amp; </a:t>
            </a:r>
            <a:r>
              <a:rPr lang="en-US" dirty="0" err="1">
                <a:solidFill>
                  <a:prstClr val="black">
                    <a:lumMod val="75000"/>
                    <a:lumOff val="25000"/>
                  </a:prstClr>
                </a:solidFill>
              </a:rPr>
              <a:t>Bussières</a:t>
            </a:r>
            <a:r>
              <a:rPr lang="en-US" dirty="0">
                <a:solidFill>
                  <a:prstClr val="black">
                    <a:lumMod val="75000"/>
                    <a:lumOff val="25000"/>
                  </a:prstClr>
                </a:solidFill>
              </a:rPr>
              <a:t>, J.-F. (2014). Nursing perception of the impact of automated dispensing cabinets on patient safety and ergonomics in a teaching health care center. </a:t>
            </a:r>
            <a:r>
              <a:rPr lang="en-US" i="1" dirty="0">
                <a:solidFill>
                  <a:prstClr val="black">
                    <a:lumMod val="75000"/>
                    <a:lumOff val="25000"/>
                  </a:prstClr>
                </a:solidFill>
              </a:rPr>
              <a:t>Journal of Pharmacy Practice, 27</a:t>
            </a:r>
            <a:r>
              <a:rPr lang="en-US" dirty="0">
                <a:solidFill>
                  <a:prstClr val="black">
                    <a:lumMod val="75000"/>
                    <a:lumOff val="25000"/>
                  </a:prstClr>
                </a:solidFill>
              </a:rPr>
              <a:t>(2), 150–157. https://dx.doi.org/10.1177/0897190013507082</a:t>
            </a:r>
            <a:endParaRPr lang="en-IN" dirty="0">
              <a:solidFill>
                <a:prstClr val="black">
                  <a:lumMod val="75000"/>
                  <a:lumOff val="25000"/>
                </a:prstClr>
              </a:solidFill>
            </a:endParaRPr>
          </a:p>
          <a:p>
            <a:pPr lvl="0">
              <a:buClr>
                <a:srgbClr val="90C226"/>
              </a:buClr>
            </a:pPr>
            <a:r>
              <a:rPr lang="en-US" dirty="0">
                <a:solidFill>
                  <a:prstClr val="black">
                    <a:lumMod val="75000"/>
                    <a:lumOff val="25000"/>
                  </a:prstClr>
                </a:solidFill>
              </a:rPr>
              <a:t>The Health Foundation. (2012). Evidence scan: Reducing prescribing errors. Retrieved from https://health.org.uk/sites/default/files/ReducingPrescribingErrors.pdf</a:t>
            </a:r>
            <a:endParaRPr lang="en-IN" dirty="0">
              <a:solidFill>
                <a:prstClr val="black">
                  <a:lumMod val="75000"/>
                  <a:lumOff val="25000"/>
                </a:prstClr>
              </a:solidFill>
            </a:endParaRPr>
          </a:p>
          <a:p>
            <a:pPr lvl="0">
              <a:buClr>
                <a:srgbClr val="90C226"/>
              </a:buClr>
            </a:pPr>
            <a:r>
              <a:rPr lang="en-US" dirty="0" err="1">
                <a:solidFill>
                  <a:prstClr val="black">
                    <a:lumMod val="75000"/>
                    <a:lumOff val="25000"/>
                  </a:prstClr>
                </a:solidFill>
              </a:rPr>
              <a:t>Weant</a:t>
            </a:r>
            <a:r>
              <a:rPr lang="en-US" dirty="0">
                <a:solidFill>
                  <a:prstClr val="black">
                    <a:lumMod val="75000"/>
                    <a:lumOff val="25000"/>
                  </a:prstClr>
                </a:solidFill>
              </a:rPr>
              <a:t>, K. A., Bailey, A. M., &amp; Baker, S. N. (2014). Strategies for reducing medication errors in the emergency department. </a:t>
            </a:r>
            <a:r>
              <a:rPr lang="en-US" i="1" dirty="0">
                <a:solidFill>
                  <a:prstClr val="black">
                    <a:lumMod val="75000"/>
                    <a:lumOff val="25000"/>
                  </a:prstClr>
                </a:solidFill>
              </a:rPr>
              <a:t>Open Access Emergency Medicine,</a:t>
            </a:r>
            <a:r>
              <a:rPr lang="en-US" dirty="0">
                <a:solidFill>
                  <a:prstClr val="black">
                    <a:lumMod val="75000"/>
                    <a:lumOff val="25000"/>
                  </a:prstClr>
                </a:solidFill>
              </a:rPr>
              <a:t> </a:t>
            </a:r>
            <a:r>
              <a:rPr lang="en-US" i="1" dirty="0">
                <a:solidFill>
                  <a:prstClr val="black">
                    <a:lumMod val="75000"/>
                    <a:lumOff val="25000"/>
                  </a:prstClr>
                </a:solidFill>
              </a:rPr>
              <a:t>6</a:t>
            </a:r>
            <a:r>
              <a:rPr lang="en-US" dirty="0">
                <a:solidFill>
                  <a:prstClr val="black">
                    <a:lumMod val="75000"/>
                    <a:lumOff val="25000"/>
                  </a:prstClr>
                </a:solidFill>
              </a:rPr>
              <a:t>, 45–55. https://dx.doi.org/10.2147/OAEM.S64174</a:t>
            </a:r>
            <a:endParaRPr lang="en-IN" dirty="0">
              <a:solidFill>
                <a:prstClr val="black">
                  <a:lumMod val="75000"/>
                  <a:lumOff val="25000"/>
                </a:prstClr>
              </a:solidFill>
            </a:endParaRPr>
          </a:p>
          <a:p>
            <a:endParaRPr lang="en-IN" dirty="0"/>
          </a:p>
        </p:txBody>
      </p:sp>
    </p:spTree>
    <p:extLst>
      <p:ext uri="{BB962C8B-B14F-4D97-AF65-F5344CB8AC3E}">
        <p14:creationId xmlns:p14="http://schemas.microsoft.com/office/powerpoint/2010/main" val="3228768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Policy Proposal Presentation&amp;#x0D;&amp;#x0A;Learner’s Name&amp;#x0D;&amp;#x0A;Capella University&amp;#x0D;&amp;#x0A;Health Care Law and Policy&amp;#x0D;&amp;#x0A;Policy Proposal Presentat&quot;/&gt;&lt;property id=&quot;20307&quot; value=&quot;256&quot;/&gt;&lt;/object&gt;&lt;object type=&quot;3&quot; unique_id=&quot;10005&quot;&gt;&lt;property id=&quot;20148&quot; value=&quot;5&quot;/&gt;&lt;property id=&quot;20300&quot; value=&quot;Slide 2 - &amp;quot;Presentation Outline&amp;#x0D;&amp;#x0A;&amp;quot;&quot;/&gt;&lt;property id=&quot;20307&quot; value=&quot;257&quot;/&gt;&lt;/object&gt;&lt;object type=&quot;3&quot; unique_id=&quot;10006&quot;&gt;&lt;property id=&quot;20148&quot; value=&quot;5&quot;/&gt;&lt;property id=&quot;20300&quot; value=&quot;Slide 3 - &amp;quot;Policy on Managing Medication Errors&amp;#x0D;&amp;#x0A;&amp;quot;&quot;/&gt;&lt;property id=&quot;20307&quot; value=&quot;258&quot;/&gt;&lt;/object&gt;&lt;object type=&quot;3&quot; unique_id=&quot;10007&quot;&gt;&lt;property id=&quot;20148&quot; value=&quot;5&quot;/&gt;&lt;property id=&quot;20300&quot; value=&quot;Slide 4 - &amp;quot;Need for a Policy&amp;quot;&quot;/&gt;&lt;property id=&quot;20307&quot; value=&quot;259&quot;/&gt;&lt;/object&gt;&lt;object type=&quot;3&quot; unique_id=&quot;10008&quot;&gt;&lt;property id=&quot;20148&quot; value=&quot;5&quot;/&gt;&lt;property id=&quot;20300&quot; value=&quot;Slide 5 - &amp;quot;Scope of the Policy&amp;#x0D;&amp;#x0A;&amp;quot;&quot;/&gt;&lt;property id=&quot;20307&quot; value=&quot;260&quot;/&gt;&lt;/object&gt;&lt;object type=&quot;3&quot; unique_id=&quot;10009&quot;&gt;&lt;property id=&quot;20148&quot; value=&quot;5&quot;/&gt;&lt;property id=&quot;20300&quot; value=&quot;Slide 6 - &amp;quot;Strategies to Resolve Medication Errors (1)&amp;#x0D;&amp;#x0A;&amp;quot;&quot;/&gt;&lt;property id=&quot;20307&quot; value=&quot;261&quot;/&gt;&lt;/object&gt;&lt;object type=&quot;3&quot; unique_id=&quot;10010&quot;&gt;&lt;property id=&quot;20148&quot; value=&quot;5&quot;/&gt;&lt;property id=&quot;20300&quot; value=&quot;Slide 7 - &amp;quot;Strategies to Resolve Medication Errors (2)&amp;#x0D;&amp;#x0A;&amp;quot;&quot;/&gt;&lt;property id=&quot;20307&quot; value=&quot;262&quot;/&gt;&lt;/object&gt;&lt;object type=&quot;3&quot; unique_id=&quot;10011&quot;&gt;&lt;property id=&quot;20148&quot; value=&quot;5&quot;/&gt;&lt;property id=&quot;20300&quot; value=&quot;Slide 8 - &amp;quot;Issues in Application of Strategies&amp;#x0D;&amp;#x0A;&amp;quot;&quot;/&gt;&lt;property id=&quot;20307&quot; value=&quot;263&quot;/&gt;&lt;/object&gt;&lt;object type=&quot;3&quot; unique_id=&quot;10012&quot;&gt;&lt;property id=&quot;20148&quot; value=&quot;5&quot;/&gt;&lt;property id=&quot;20300&quot; value=&quot;Slide 9 - &amp;quot;Stakeholder Participation (1) &amp;#x0D;&amp;#x0A;&amp;quot;&quot;/&gt;&lt;property id=&quot;20307&quot; value=&quot;264&quot;/&gt;&lt;/object&gt;&lt;object type=&quot;3&quot; unique_id=&quot;10013&quot;&gt;&lt;property id=&quot;20148&quot; value=&quot;5&quot;/&gt;&lt;property id=&quot;20300&quot; value=&quot;Slide 10 - &amp;quot;Stakeholder Participation (2)&amp;quot;&quot;/&gt;&lt;property id=&quot;20307&quot; value=&quot;267&quot;/&gt;&lt;/object&gt;&lt;object type=&quot;3&quot; unique_id=&quot;10014&quot;&gt;&lt;property id=&quot;20148&quot; value=&quot;5&quot;/&gt;&lt;property id=&quot;20300&quot; value=&quot;Slide 11 - &amp;quot;References (1)&amp;#x0D;&amp;#x0A;&amp;quot;&quot;/&gt;&lt;property id=&quot;20307&quot; value=&quot;265&quot;/&gt;&lt;/object&gt;&lt;object type=&quot;3&quot; unique_id=&quot;10015&quot;&gt;&lt;property id=&quot;20148&quot; value=&quot;5&quot;/&gt;&lt;property id=&quot;20300&quot; value=&quot;Slide 12 - &amp;quot;References (2)&amp;quot;&quot;/&gt;&lt;property id=&quot;20307&quot; value=&quot;266&quot;/&gt;&lt;/object&gt;&lt;/object&gt;&lt;/object&gt;&lt;/database&gt;"/>
  <p:tag name="SECTOMILLISECCONVERTED" val="1"/>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328E74-77E8-447F-B75C-A26A8DDD64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7EC15D72-1121-491B-A017-B9676B28B3FF}">
  <ds:schemaRefs>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50AA972-5690-4E94-A235-B34BBB327F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281</TotalTime>
  <Words>1913</Words>
  <Application>Microsoft Office PowerPoint</Application>
  <PresentationFormat>Widescreen</PresentationFormat>
  <Paragraphs>88</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Trebuchet MS</vt:lpstr>
      <vt:lpstr>Verdana</vt:lpstr>
      <vt:lpstr>Wingdings 3</vt:lpstr>
      <vt:lpstr>Facet</vt:lpstr>
      <vt:lpstr>Policy Proposal Presentation Learner’s Name Capella University Health Care Law and Policy Policy Proposal Presentation May, 2019</vt:lpstr>
      <vt:lpstr>Presentation Outline </vt:lpstr>
      <vt:lpstr>Policy on Managing Medication Errors </vt:lpstr>
      <vt:lpstr>Need for a Policy</vt:lpstr>
      <vt:lpstr>Scope of the Policy </vt:lpstr>
      <vt:lpstr>Strategies to Resolve Medication Errors (1) </vt:lpstr>
      <vt:lpstr>Strategies to Resolve Medication Errors (2) </vt:lpstr>
      <vt:lpstr>Issues in Application of Strategies </vt:lpstr>
      <vt:lpstr>Stakeholder Participation (1)  </vt:lpstr>
      <vt:lpstr>Stakeholder Participation (2)</vt:lpstr>
      <vt:lpstr>References (1) </vt:lpstr>
      <vt:lpstr>References (2)</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Policy Proposal Presentation Learner’s Name Capella University Health Care Law and Policy Policy Proposal Presentation March, 2019</dc:title>
  <dc:creator>Nirjhari Joshi</dc:creator>
  <cp:lastModifiedBy>jitender sukhwinder</cp:lastModifiedBy>
  <cp:revision>22</cp:revision>
  <dcterms:created xsi:type="dcterms:W3CDTF">2019-03-12T07:54:04Z</dcterms:created>
  <dcterms:modified xsi:type="dcterms:W3CDTF">2020-05-20T21:55:59Z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